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
  </p:notesMasterIdLst>
  <p:sldIdLst>
    <p:sldId id="1034" r:id="rId2"/>
    <p:sldId id="1035" r:id="rId3"/>
    <p:sldId id="1047" r:id="rId4"/>
    <p:sldId id="1028" r:id="rId5"/>
    <p:sldId id="1036" r:id="rId6"/>
    <p:sldId id="1044" r:id="rId7"/>
    <p:sldId id="1041" r:id="rId8"/>
    <p:sldId id="1040" r:id="rId9"/>
    <p:sldId id="1037" r:id="rId10"/>
    <p:sldId id="1043" r:id="rId11"/>
    <p:sldId id="1039" r:id="rId12"/>
    <p:sldId id="1042" r:id="rId13"/>
    <p:sldId id="1045" r:id="rId14"/>
    <p:sldId id="1046" r:id="rId15"/>
    <p:sldId id="1031" r:id="rId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41C008"/>
    <a:srgbClr val="00FF00"/>
    <a:srgbClr val="AAD1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BC91D4-77F3-4F69-8E4E-1FD0088F9716}" v="324" dt="2025-11-19T22:58:48.1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7419" autoAdjust="0"/>
  </p:normalViewPr>
  <p:slideViewPr>
    <p:cSldViewPr snapToGrid="0">
      <p:cViewPr varScale="1">
        <p:scale>
          <a:sx n="153" d="100"/>
          <a:sy n="153" d="100"/>
        </p:scale>
        <p:origin x="552" y="264"/>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NZ"/>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56A5879E-9C07-48D5-9811-121B524377BD}" type="datetimeFigureOut">
              <a:rPr lang="en-NZ" smtClean="0"/>
              <a:t>20/11/2025</a:t>
            </a:fld>
            <a:endParaRPr lang="en-NZ"/>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NZ"/>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NZ"/>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ADCCD32-4741-4289-B505-EA9799D5DF46}" type="slidenum">
              <a:rPr lang="en-NZ" smtClean="0"/>
              <a:t>‹#›</a:t>
            </a:fld>
            <a:endParaRPr lang="en-NZ"/>
          </a:p>
        </p:txBody>
      </p:sp>
    </p:spTree>
    <p:extLst>
      <p:ext uri="{BB962C8B-B14F-4D97-AF65-F5344CB8AC3E}">
        <p14:creationId xmlns:p14="http://schemas.microsoft.com/office/powerpoint/2010/main" val="29023114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E2315FC3-1D8B-4014-8F37-29C270A12052}"/>
              </a:ext>
            </a:extLst>
          </p:cNvPr>
          <p:cNvSpPr>
            <a:spLocks noGrp="1" noChangeArrowheads="1"/>
          </p:cNvSpPr>
          <p:nvPr>
            <p:ph type="sldNum" sz="quarter" idx="5"/>
          </p:nvPr>
        </p:nvSpPr>
        <p:spPr>
          <a:noFill/>
        </p:spPr>
        <p:txBody>
          <a:bodyPr/>
          <a:lstStyle>
            <a:lvl1pPr>
              <a:defRPr>
                <a:solidFill>
                  <a:srgbClr val="800080"/>
                </a:solidFill>
                <a:latin typeface="Verdana" panose="020B0604030504040204" pitchFamily="34" charset="0"/>
              </a:defRPr>
            </a:lvl1pPr>
            <a:lvl2pPr marL="757066" indent="-291179">
              <a:defRPr>
                <a:solidFill>
                  <a:srgbClr val="800080"/>
                </a:solidFill>
                <a:latin typeface="Verdana" panose="020B0604030504040204" pitchFamily="34" charset="0"/>
              </a:defRPr>
            </a:lvl2pPr>
            <a:lvl3pPr marL="1164717" indent="-232943">
              <a:defRPr>
                <a:solidFill>
                  <a:srgbClr val="800080"/>
                </a:solidFill>
                <a:latin typeface="Verdana" panose="020B0604030504040204" pitchFamily="34" charset="0"/>
              </a:defRPr>
            </a:lvl3pPr>
            <a:lvl4pPr marL="1630604" indent="-232943">
              <a:defRPr>
                <a:solidFill>
                  <a:srgbClr val="800080"/>
                </a:solidFill>
                <a:latin typeface="Verdana" panose="020B0604030504040204" pitchFamily="34" charset="0"/>
              </a:defRPr>
            </a:lvl4pPr>
            <a:lvl5pPr marL="2096491" indent="-232943">
              <a:defRPr>
                <a:solidFill>
                  <a:srgbClr val="800080"/>
                </a:solidFill>
                <a:latin typeface="Verdana" panose="020B0604030504040204" pitchFamily="34" charset="0"/>
              </a:defRPr>
            </a:lvl5pPr>
            <a:lvl6pPr marL="2562377" indent="-232943" eaLnBrk="0" fontAlgn="base" hangingPunct="0">
              <a:spcBef>
                <a:spcPct val="0"/>
              </a:spcBef>
              <a:spcAft>
                <a:spcPct val="0"/>
              </a:spcAft>
              <a:defRPr>
                <a:solidFill>
                  <a:srgbClr val="800080"/>
                </a:solidFill>
                <a:latin typeface="Verdana" panose="020B0604030504040204" pitchFamily="34" charset="0"/>
              </a:defRPr>
            </a:lvl6pPr>
            <a:lvl7pPr marL="3028264" indent="-232943" eaLnBrk="0" fontAlgn="base" hangingPunct="0">
              <a:spcBef>
                <a:spcPct val="0"/>
              </a:spcBef>
              <a:spcAft>
                <a:spcPct val="0"/>
              </a:spcAft>
              <a:defRPr>
                <a:solidFill>
                  <a:srgbClr val="800080"/>
                </a:solidFill>
                <a:latin typeface="Verdana" panose="020B0604030504040204" pitchFamily="34" charset="0"/>
              </a:defRPr>
            </a:lvl7pPr>
            <a:lvl8pPr marL="3494151" indent="-232943" eaLnBrk="0" fontAlgn="base" hangingPunct="0">
              <a:spcBef>
                <a:spcPct val="0"/>
              </a:spcBef>
              <a:spcAft>
                <a:spcPct val="0"/>
              </a:spcAft>
              <a:defRPr>
                <a:solidFill>
                  <a:srgbClr val="800080"/>
                </a:solidFill>
                <a:latin typeface="Verdana" panose="020B0604030504040204" pitchFamily="34" charset="0"/>
              </a:defRPr>
            </a:lvl8pPr>
            <a:lvl9pPr marL="3960038" indent="-232943" eaLnBrk="0" fontAlgn="base" hangingPunct="0">
              <a:spcBef>
                <a:spcPct val="0"/>
              </a:spcBef>
              <a:spcAft>
                <a:spcPct val="0"/>
              </a:spcAft>
              <a:defRPr>
                <a:solidFill>
                  <a:srgbClr val="800080"/>
                </a:solidFill>
                <a:latin typeface="Verdana" panose="020B0604030504040204" pitchFamily="34" charset="0"/>
              </a:defRPr>
            </a:lvl9pPr>
          </a:lstStyle>
          <a:p>
            <a:pPr defTabSz="931774" eaLnBrk="0" fontAlgn="base" hangingPunct="0">
              <a:spcBef>
                <a:spcPct val="0"/>
              </a:spcBef>
              <a:spcAft>
                <a:spcPct val="0"/>
              </a:spcAft>
              <a:defRPr/>
            </a:pPr>
            <a:fld id="{E3AD8DE0-C2B7-4170-8D12-3FFB587B1F6E}" type="slidenum">
              <a:rPr lang="en-GB" altLang="en-US">
                <a:solidFill>
                  <a:srgbClr val="000000"/>
                </a:solidFill>
                <a:latin typeface="Times New Roman" panose="02020603050405020304" pitchFamily="18" charset="0"/>
              </a:rPr>
              <a:pPr defTabSz="931774" eaLnBrk="0" fontAlgn="base" hangingPunct="0">
                <a:spcBef>
                  <a:spcPct val="0"/>
                </a:spcBef>
                <a:spcAft>
                  <a:spcPct val="0"/>
                </a:spcAft>
                <a:defRPr/>
              </a:pPr>
              <a:t>1</a:t>
            </a:fld>
            <a:endParaRPr lang="en-GB" altLang="en-US">
              <a:solidFill>
                <a:srgbClr val="000000"/>
              </a:solidFill>
              <a:latin typeface="Times New Roman" panose="02020603050405020304" pitchFamily="18" charset="0"/>
            </a:endParaRPr>
          </a:p>
        </p:txBody>
      </p:sp>
      <p:sp>
        <p:nvSpPr>
          <p:cNvPr id="7171" name="Rectangle 2">
            <a:extLst>
              <a:ext uri="{FF2B5EF4-FFF2-40B4-BE49-F238E27FC236}">
                <a16:creationId xmlns:a16="http://schemas.microsoft.com/office/drawing/2014/main" id="{0DDCCDD4-865E-4740-AB84-5F45630BAA74}"/>
              </a:ext>
            </a:extLst>
          </p:cNvPr>
          <p:cNvSpPr>
            <a:spLocks noGrp="1" noRot="1" noChangeAspect="1" noChangeArrowheads="1" noTextEdit="1"/>
          </p:cNvSpPr>
          <p:nvPr>
            <p:ph type="sldImg"/>
          </p:nvPr>
        </p:nvSpPr>
        <p:spPr>
          <a:xfrm>
            <a:off x="717550" y="1162050"/>
            <a:ext cx="5575300" cy="3136900"/>
          </a:xfrm>
          <a:ln/>
        </p:spPr>
      </p:sp>
      <p:sp>
        <p:nvSpPr>
          <p:cNvPr id="7172" name="Rectangle 3">
            <a:extLst>
              <a:ext uri="{FF2B5EF4-FFF2-40B4-BE49-F238E27FC236}">
                <a16:creationId xmlns:a16="http://schemas.microsoft.com/office/drawing/2014/main" id="{0C14AFD0-F7C7-4905-8B8E-EDB369F03E56}"/>
              </a:ext>
            </a:extLst>
          </p:cNvPr>
          <p:cNvSpPr>
            <a:spLocks noGrp="1" noChangeArrowheads="1"/>
          </p:cNvSpPr>
          <p:nvPr>
            <p:ph type="body" idx="1"/>
          </p:nvPr>
        </p:nvSpPr>
        <p:spPr>
          <a:noFill/>
        </p:spPr>
        <p:txBody>
          <a:bodyPr/>
          <a:lstStyle/>
          <a:p>
            <a:pPr defTabSz="931774">
              <a:defRPr/>
            </a:pPr>
            <a:r>
              <a:rPr lang="en-US" dirty="0"/>
              <a:t>Thank you very much. </a:t>
            </a:r>
          </a:p>
          <a:p>
            <a:pPr defTabSz="931774">
              <a:defRPr/>
            </a:pPr>
            <a:endParaRPr lang="en-US" dirty="0"/>
          </a:p>
          <a:p>
            <a:pPr defTabSz="931774">
              <a:defRPr/>
            </a:pPr>
            <a:r>
              <a:rPr lang="en-US" dirty="0"/>
              <a:t>I’ve been very fortunate to have been involved in a couple of conservation research projects aimed at helping protect New Zealand’s native fauna and flora. </a:t>
            </a:r>
          </a:p>
          <a:p>
            <a:pPr defTabSz="931774">
              <a:defRPr/>
            </a:pPr>
            <a:endParaRPr lang="en-US" dirty="0"/>
          </a:p>
          <a:p>
            <a:pPr defTabSz="931774">
              <a:defRPr/>
            </a:pPr>
            <a:r>
              <a:rPr lang="en-US" dirty="0"/>
              <a:t>And today I want to talk about one particularly stubborn problem: mice — and the impact they may be having on our conservation efforts.</a:t>
            </a:r>
            <a:endParaRPr lang="en-US" altLang="en-US" dirty="0"/>
          </a:p>
        </p:txBody>
      </p:sp>
    </p:spTree>
    <p:extLst>
      <p:ext uri="{BB962C8B-B14F-4D97-AF65-F5344CB8AC3E}">
        <p14:creationId xmlns:p14="http://schemas.microsoft.com/office/powerpoint/2010/main" val="3216571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Differences in temporal trends between the two study blocks were examined by plotting 83% confidence intervals around the predicted means.</a:t>
            </a:r>
          </a:p>
          <a:p>
            <a:endParaRPr lang="en-US" dirty="0"/>
          </a:p>
          <a:p>
            <a:r>
              <a:rPr lang="en-US" dirty="0"/>
              <a:t>We used 83% intervals rather than the more common 95% intervals because just-touching 83% confidence intervals correspond approximately to a p-value of 0.05. </a:t>
            </a:r>
          </a:p>
          <a:p>
            <a:endParaRPr lang="en-US" dirty="0"/>
          </a:p>
          <a:p>
            <a:r>
              <a:rPr lang="en-US" dirty="0"/>
              <a:t>In contrast, just-touching 95% intervals correspond to a much smaller p-value, and we did not want to be that conservative.</a:t>
            </a:r>
          </a:p>
          <a:p>
            <a:pPr defTabSz="931774">
              <a:defRPr/>
            </a:pPr>
            <a:br>
              <a:rPr lang="en-US" dirty="0">
                <a:solidFill>
                  <a:srgbClr val="242021"/>
                </a:solidFill>
              </a:rPr>
            </a:br>
            <a:r>
              <a:rPr lang="en-US" dirty="0"/>
              <a:t>I find 83% confidence intervals a very convenient way to help visualize the differences between the estimated trends of two groups. </a:t>
            </a:r>
            <a:endParaRPr lang="en-US" dirty="0">
              <a:solidFill>
                <a:srgbClr val="242021"/>
              </a:solidFill>
            </a:endParaRPr>
          </a:p>
          <a:p>
            <a:endParaRPr lang="en-NZ" dirty="0"/>
          </a:p>
        </p:txBody>
      </p:sp>
      <p:sp>
        <p:nvSpPr>
          <p:cNvPr id="4" name="Slide Number Placeholder 3"/>
          <p:cNvSpPr>
            <a:spLocks noGrp="1"/>
          </p:cNvSpPr>
          <p:nvPr>
            <p:ph type="sldNum" sz="quarter" idx="5"/>
          </p:nvPr>
        </p:nvSpPr>
        <p:spPr/>
        <p:txBody>
          <a:bodyPr/>
          <a:lstStyle/>
          <a:p>
            <a:fld id="{4ADCCD32-4741-4289-B505-EA9799D5DF46}" type="slidenum">
              <a:rPr lang="en-NZ" smtClean="0"/>
              <a:t>10</a:t>
            </a:fld>
            <a:endParaRPr lang="en-NZ"/>
          </a:p>
        </p:txBody>
      </p:sp>
    </p:spTree>
    <p:extLst>
      <p:ext uri="{BB962C8B-B14F-4D97-AF65-F5344CB8AC3E}">
        <p14:creationId xmlns:p14="http://schemas.microsoft.com/office/powerpoint/2010/main" val="2916414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results…</a:t>
            </a:r>
          </a:p>
          <a:p>
            <a:r>
              <a:rPr lang="en-US" sz="1200" dirty="0"/>
              <a:t>In this plot, the estimated means and 83% confidence intervals for the two blocks are shown as lines: </a:t>
            </a:r>
          </a:p>
          <a:p>
            <a:r>
              <a:rPr lang="en-US" sz="1200" dirty="0"/>
              <a:t>block IH, which initially had high mouse numbers, is in black, and </a:t>
            </a:r>
          </a:p>
          <a:p>
            <a:r>
              <a:rPr lang="en-US" sz="1200" dirty="0"/>
              <a:t>block IL, which initially had low mouse numbers, is in green. </a:t>
            </a:r>
          </a:p>
          <a:p>
            <a:r>
              <a:rPr lang="en-US" sz="1200" dirty="0"/>
              <a:t>The raw data are plotted as points.</a:t>
            </a:r>
          </a:p>
          <a:p>
            <a:endParaRPr lang="en-US" sz="1200" dirty="0"/>
          </a:p>
          <a:p>
            <a:r>
              <a:rPr lang="en-US" sz="1200" dirty="0"/>
              <a:t>Midway through the study, the treatments were reversed, as indicated by the blue vertical line, with mice eradicated from block IH and allowed to increase in block IL.</a:t>
            </a:r>
          </a:p>
          <a:p>
            <a:endParaRPr lang="en-US" sz="1200" dirty="0"/>
          </a:p>
          <a:p>
            <a:r>
              <a:rPr lang="en-US" sz="1200" dirty="0"/>
              <a:t>What’s striking is that the mean number of ground-dwelling invertebrates caught in pitfall traps is lower in the block under the management protocol that results in high mouse numbers.</a:t>
            </a:r>
          </a:p>
          <a:p>
            <a:endParaRPr lang="en-US" sz="1200" dirty="0"/>
          </a:p>
          <a:p>
            <a:r>
              <a:rPr lang="en-US" sz="1200" dirty="0"/>
              <a:t>That is, initially abundance was lower for block IH in black, and after the treatment switch it was lower for block IL in green.</a:t>
            </a:r>
          </a:p>
          <a:p>
            <a:endParaRPr lang="en-US" sz="1200" dirty="0"/>
          </a:p>
          <a:p>
            <a:r>
              <a:rPr lang="en-US" sz="1200" dirty="0"/>
              <a:t>This finding supports the concern of conservationists that, left unchecked, mice can cause substantial damage to biodiversity in fenced ecosanctuaries.</a:t>
            </a:r>
          </a:p>
          <a:p>
            <a:endParaRPr lang="en-US" sz="1200" dirty="0"/>
          </a:p>
          <a:p>
            <a:r>
              <a:rPr lang="en-US" sz="1200" dirty="0"/>
              <a:t>Similar conclusions were drawn from the other datasets collected in this study.</a:t>
            </a:r>
          </a:p>
        </p:txBody>
      </p:sp>
      <p:sp>
        <p:nvSpPr>
          <p:cNvPr id="4" name="Slide Number Placeholder 3"/>
          <p:cNvSpPr>
            <a:spLocks noGrp="1"/>
          </p:cNvSpPr>
          <p:nvPr>
            <p:ph type="sldNum" sz="quarter" idx="5"/>
          </p:nvPr>
        </p:nvSpPr>
        <p:spPr/>
        <p:txBody>
          <a:bodyPr/>
          <a:lstStyle/>
          <a:p>
            <a:fld id="{4ADCCD32-4741-4289-B505-EA9799D5DF46}" type="slidenum">
              <a:rPr lang="en-NZ" smtClean="0"/>
              <a:t>11</a:t>
            </a:fld>
            <a:endParaRPr lang="en-NZ"/>
          </a:p>
        </p:txBody>
      </p:sp>
    </p:spTree>
    <p:extLst>
      <p:ext uri="{BB962C8B-B14F-4D97-AF65-F5344CB8AC3E}">
        <p14:creationId xmlns:p14="http://schemas.microsoft.com/office/powerpoint/2010/main" val="1348778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242021"/>
                </a:solidFill>
              </a:rPr>
              <a:t>Therefore, while </a:t>
            </a:r>
            <a:r>
              <a:rPr lang="en-US" dirty="0"/>
              <a:t>removing ALL exotic mammals from ecosanctuaries generally boosts biodiversity (which we know from other research), allowing mice to persist can be catastrophic for ground-dwelling invertebrates and, by extension, their native predators, such as lizards and birds.</a:t>
            </a:r>
          </a:p>
          <a:p>
            <a:endParaRPr lang="en-US" dirty="0"/>
          </a:p>
          <a:p>
            <a:pPr defTabSz="931774">
              <a:defRPr/>
            </a:pPr>
            <a:r>
              <a:rPr lang="en-US" dirty="0"/>
              <a:t>Or as Manaaki Whenua – Landcare Research group noted in their press release:</a:t>
            </a:r>
            <a:br>
              <a:rPr lang="en-US" dirty="0"/>
            </a:br>
            <a:r>
              <a:rPr lang="en-US" i="1" dirty="0"/>
              <a:t>"If it weren’t for the mice, then caterpillars, spiders, wētā, beetles, and even earthworms would be abundant in Aotearoa New Zealand’s ecosanctuaries."</a:t>
            </a:r>
            <a:endParaRPr lang="en-US" dirty="0"/>
          </a:p>
          <a:p>
            <a:endParaRPr lang="en-US" dirty="0"/>
          </a:p>
          <a:p>
            <a:r>
              <a:rPr lang="en-US" dirty="0"/>
              <a:t> This research underscores the need for more cost-effective methods of controlling mice in New Zealand’s fenced ecosanctuaries.</a:t>
            </a:r>
          </a:p>
          <a:p>
            <a:endParaRPr lang="en-NZ" dirty="0"/>
          </a:p>
          <a:p>
            <a:endParaRPr lang="en-NZ" dirty="0"/>
          </a:p>
        </p:txBody>
      </p:sp>
      <p:sp>
        <p:nvSpPr>
          <p:cNvPr id="4" name="Slide Number Placeholder 3"/>
          <p:cNvSpPr>
            <a:spLocks noGrp="1"/>
          </p:cNvSpPr>
          <p:nvPr>
            <p:ph type="sldNum" sz="quarter" idx="5"/>
          </p:nvPr>
        </p:nvSpPr>
        <p:spPr/>
        <p:txBody>
          <a:bodyPr/>
          <a:lstStyle/>
          <a:p>
            <a:fld id="{4ADCCD32-4741-4289-B505-EA9799D5DF46}" type="slidenum">
              <a:rPr lang="en-NZ" smtClean="0"/>
              <a:t>12</a:t>
            </a:fld>
            <a:endParaRPr lang="en-NZ"/>
          </a:p>
        </p:txBody>
      </p:sp>
    </p:spTree>
    <p:extLst>
      <p:ext uri="{BB962C8B-B14F-4D97-AF65-F5344CB8AC3E}">
        <p14:creationId xmlns:p14="http://schemas.microsoft.com/office/powerpoint/2010/main" val="38843159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we need to be a bit cautious when interpreting these results.</a:t>
            </a:r>
          </a:p>
          <a:p>
            <a:br>
              <a:rPr lang="en-US" dirty="0"/>
            </a:br>
            <a:r>
              <a:rPr lang="en-US" dirty="0"/>
              <a:t>Recall that there were just two blocks: mouse numbers were initially high in one block and low in the other. After two years, the management protocols were switched to achieve the reverse.</a:t>
            </a:r>
          </a:p>
          <a:p>
            <a:endParaRPr lang="en-US" dirty="0"/>
          </a:p>
          <a:p>
            <a:r>
              <a:rPr lang="en-US" dirty="0"/>
              <a:t>Due to the study’s cost and logistical constraints, including the limited availability of suitable blocks in fenced eco-sanctuaries, the experiment was effectively unreplicated.</a:t>
            </a:r>
          </a:p>
          <a:p>
            <a:endParaRPr lang="en-US" dirty="0"/>
          </a:p>
          <a:p>
            <a:r>
              <a:rPr lang="en-US" dirty="0"/>
              <a:t>While the observed differences between blocks over time are consistent with what we might expect from the different mouse control protocols, we cannot—and should not—conclude causation.</a:t>
            </a:r>
          </a:p>
          <a:p>
            <a:endParaRPr lang="en-US" dirty="0"/>
          </a:p>
          <a:p>
            <a:r>
              <a:rPr lang="en-US" dirty="0"/>
              <a:t>Nevertheless, when considered alongside other evidence and existing scientific knowledge, these results reinforce the importance of dealing with mice in ecosanctuaries.</a:t>
            </a:r>
          </a:p>
        </p:txBody>
      </p:sp>
      <p:sp>
        <p:nvSpPr>
          <p:cNvPr id="4" name="Slide Number Placeholder 3"/>
          <p:cNvSpPr>
            <a:spLocks noGrp="1"/>
          </p:cNvSpPr>
          <p:nvPr>
            <p:ph type="sldNum" sz="quarter" idx="5"/>
          </p:nvPr>
        </p:nvSpPr>
        <p:spPr/>
        <p:txBody>
          <a:bodyPr/>
          <a:lstStyle/>
          <a:p>
            <a:fld id="{4ADCCD32-4741-4289-B505-EA9799D5DF46}" type="slidenum">
              <a:rPr lang="en-NZ" smtClean="0"/>
              <a:t>13</a:t>
            </a:fld>
            <a:endParaRPr lang="en-NZ"/>
          </a:p>
        </p:txBody>
      </p:sp>
    </p:spTree>
    <p:extLst>
      <p:ext uri="{BB962C8B-B14F-4D97-AF65-F5344CB8AC3E}">
        <p14:creationId xmlns:p14="http://schemas.microsoft.com/office/powerpoint/2010/main" val="2994779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what’s the plan to manage mice at Sanctuary Mountain </a:t>
            </a:r>
            <a:r>
              <a:rPr lang="en-US" dirty="0" err="1"/>
              <a:t>Maungatautari</a:t>
            </a:r>
            <a:r>
              <a:rPr lang="en-US" dirty="0"/>
              <a:t> ?</a:t>
            </a:r>
          </a:p>
          <a:p>
            <a:endParaRPr lang="en-US" dirty="0"/>
          </a:p>
          <a:p>
            <a:r>
              <a:rPr lang="en-US" dirty="0"/>
              <a:t>Unfortunately, complete eradication of mice from the ecosanctuary isn’t currently feasible due to cost and practicality</a:t>
            </a:r>
          </a:p>
          <a:p>
            <a:endParaRPr lang="en-US" dirty="0"/>
          </a:p>
          <a:p>
            <a:r>
              <a:rPr lang="en-US" dirty="0"/>
              <a:t>As a result, the current strategy focuses on monitoring mouse populations and minimizing their impacts.</a:t>
            </a:r>
          </a:p>
          <a:p>
            <a:endParaRPr lang="en-US" dirty="0"/>
          </a:p>
          <a:p>
            <a:r>
              <a:rPr lang="en-US" dirty="0"/>
              <a:t>To monitor, there is an extensive network of tracking tunnels and cameras inside the fence to detect mouse activity, as well as other pests.</a:t>
            </a:r>
          </a:p>
          <a:p>
            <a:endParaRPr lang="en-US" dirty="0"/>
          </a:p>
          <a:p>
            <a:r>
              <a:rPr lang="en-US" dirty="0"/>
              <a:t>If mice are detected, a rapid-response Plan is activated, involving targeted trapping and baiting to control the mouse population.</a:t>
            </a:r>
          </a:p>
          <a:p>
            <a:endParaRPr lang="en-US" dirty="0"/>
          </a:p>
          <a:p>
            <a:r>
              <a:rPr lang="en-US" dirty="0"/>
              <a:t>In addition, smaller mouse-free </a:t>
            </a:r>
            <a:r>
              <a:rPr lang="en-US" dirty="0" err="1"/>
              <a:t>exclosures</a:t>
            </a:r>
            <a:r>
              <a:rPr lang="en-US" dirty="0"/>
              <a:t> are maintained within the sanctuary to protect native invertebrates and lizard species that are particularly vulnerable to mice.</a:t>
            </a:r>
          </a:p>
        </p:txBody>
      </p:sp>
      <p:sp>
        <p:nvSpPr>
          <p:cNvPr id="4" name="Slide Number Placeholder 3"/>
          <p:cNvSpPr>
            <a:spLocks noGrp="1"/>
          </p:cNvSpPr>
          <p:nvPr>
            <p:ph type="sldNum" sz="quarter" idx="5"/>
          </p:nvPr>
        </p:nvSpPr>
        <p:spPr/>
        <p:txBody>
          <a:bodyPr/>
          <a:lstStyle/>
          <a:p>
            <a:fld id="{4ADCCD32-4741-4289-B505-EA9799D5DF46}" type="slidenum">
              <a:rPr lang="en-NZ" smtClean="0"/>
              <a:t>14</a:t>
            </a:fld>
            <a:endParaRPr lang="en-NZ"/>
          </a:p>
        </p:txBody>
      </p:sp>
    </p:spTree>
    <p:extLst>
      <p:ext uri="{BB962C8B-B14F-4D97-AF65-F5344CB8AC3E}">
        <p14:creationId xmlns:p14="http://schemas.microsoft.com/office/powerpoint/2010/main" val="2647629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E2315FC3-1D8B-4014-8F37-29C270A12052}"/>
              </a:ext>
            </a:extLst>
          </p:cNvPr>
          <p:cNvSpPr>
            <a:spLocks noGrp="1" noChangeArrowheads="1"/>
          </p:cNvSpPr>
          <p:nvPr>
            <p:ph type="sldNum" sz="quarter" idx="5"/>
          </p:nvPr>
        </p:nvSpPr>
        <p:spPr>
          <a:noFill/>
        </p:spPr>
        <p:txBody>
          <a:bodyPr/>
          <a:lstStyle>
            <a:lvl1pPr>
              <a:defRPr>
                <a:solidFill>
                  <a:srgbClr val="800080"/>
                </a:solidFill>
                <a:latin typeface="Verdana" panose="020B0604030504040204" pitchFamily="34" charset="0"/>
              </a:defRPr>
            </a:lvl1pPr>
            <a:lvl2pPr marL="757066" indent="-291179">
              <a:defRPr>
                <a:solidFill>
                  <a:srgbClr val="800080"/>
                </a:solidFill>
                <a:latin typeface="Verdana" panose="020B0604030504040204" pitchFamily="34" charset="0"/>
              </a:defRPr>
            </a:lvl2pPr>
            <a:lvl3pPr marL="1164717" indent="-232943">
              <a:defRPr>
                <a:solidFill>
                  <a:srgbClr val="800080"/>
                </a:solidFill>
                <a:latin typeface="Verdana" panose="020B0604030504040204" pitchFamily="34" charset="0"/>
              </a:defRPr>
            </a:lvl3pPr>
            <a:lvl4pPr marL="1630604" indent="-232943">
              <a:defRPr>
                <a:solidFill>
                  <a:srgbClr val="800080"/>
                </a:solidFill>
                <a:latin typeface="Verdana" panose="020B0604030504040204" pitchFamily="34" charset="0"/>
              </a:defRPr>
            </a:lvl4pPr>
            <a:lvl5pPr marL="2096491" indent="-232943">
              <a:defRPr>
                <a:solidFill>
                  <a:srgbClr val="800080"/>
                </a:solidFill>
                <a:latin typeface="Verdana" panose="020B0604030504040204" pitchFamily="34" charset="0"/>
              </a:defRPr>
            </a:lvl5pPr>
            <a:lvl6pPr marL="2562377" indent="-232943" eaLnBrk="0" fontAlgn="base" hangingPunct="0">
              <a:spcBef>
                <a:spcPct val="0"/>
              </a:spcBef>
              <a:spcAft>
                <a:spcPct val="0"/>
              </a:spcAft>
              <a:defRPr>
                <a:solidFill>
                  <a:srgbClr val="800080"/>
                </a:solidFill>
                <a:latin typeface="Verdana" panose="020B0604030504040204" pitchFamily="34" charset="0"/>
              </a:defRPr>
            </a:lvl6pPr>
            <a:lvl7pPr marL="3028264" indent="-232943" eaLnBrk="0" fontAlgn="base" hangingPunct="0">
              <a:spcBef>
                <a:spcPct val="0"/>
              </a:spcBef>
              <a:spcAft>
                <a:spcPct val="0"/>
              </a:spcAft>
              <a:defRPr>
                <a:solidFill>
                  <a:srgbClr val="800080"/>
                </a:solidFill>
                <a:latin typeface="Verdana" panose="020B0604030504040204" pitchFamily="34" charset="0"/>
              </a:defRPr>
            </a:lvl7pPr>
            <a:lvl8pPr marL="3494151" indent="-232943" eaLnBrk="0" fontAlgn="base" hangingPunct="0">
              <a:spcBef>
                <a:spcPct val="0"/>
              </a:spcBef>
              <a:spcAft>
                <a:spcPct val="0"/>
              </a:spcAft>
              <a:defRPr>
                <a:solidFill>
                  <a:srgbClr val="800080"/>
                </a:solidFill>
                <a:latin typeface="Verdana" panose="020B0604030504040204" pitchFamily="34" charset="0"/>
              </a:defRPr>
            </a:lvl8pPr>
            <a:lvl9pPr marL="3960038" indent="-232943" eaLnBrk="0" fontAlgn="base" hangingPunct="0">
              <a:spcBef>
                <a:spcPct val="0"/>
              </a:spcBef>
              <a:spcAft>
                <a:spcPct val="0"/>
              </a:spcAft>
              <a:defRPr>
                <a:solidFill>
                  <a:srgbClr val="800080"/>
                </a:solidFill>
                <a:latin typeface="Verdana" panose="020B0604030504040204" pitchFamily="34" charset="0"/>
              </a:defRPr>
            </a:lvl9pPr>
          </a:lstStyle>
          <a:p>
            <a:pPr defTabSz="931774" eaLnBrk="0" fontAlgn="base" hangingPunct="0">
              <a:spcBef>
                <a:spcPct val="0"/>
              </a:spcBef>
              <a:spcAft>
                <a:spcPct val="0"/>
              </a:spcAft>
              <a:defRPr/>
            </a:pPr>
            <a:fld id="{E3AD8DE0-C2B7-4170-8D12-3FFB587B1F6E}" type="slidenum">
              <a:rPr lang="en-GB" altLang="en-US">
                <a:solidFill>
                  <a:srgbClr val="000000"/>
                </a:solidFill>
                <a:latin typeface="Times New Roman" panose="02020603050405020304" pitchFamily="18" charset="0"/>
              </a:rPr>
              <a:pPr defTabSz="931774" eaLnBrk="0" fontAlgn="base" hangingPunct="0">
                <a:spcBef>
                  <a:spcPct val="0"/>
                </a:spcBef>
                <a:spcAft>
                  <a:spcPct val="0"/>
                </a:spcAft>
                <a:defRPr/>
              </a:pPr>
              <a:t>15</a:t>
            </a:fld>
            <a:endParaRPr lang="en-GB" altLang="en-US">
              <a:solidFill>
                <a:srgbClr val="000000"/>
              </a:solidFill>
              <a:latin typeface="Times New Roman" panose="02020603050405020304" pitchFamily="18" charset="0"/>
            </a:endParaRPr>
          </a:p>
        </p:txBody>
      </p:sp>
      <p:sp>
        <p:nvSpPr>
          <p:cNvPr id="7171" name="Rectangle 2">
            <a:extLst>
              <a:ext uri="{FF2B5EF4-FFF2-40B4-BE49-F238E27FC236}">
                <a16:creationId xmlns:a16="http://schemas.microsoft.com/office/drawing/2014/main" id="{0DDCCDD4-865E-4740-AB84-5F45630BAA74}"/>
              </a:ext>
            </a:extLst>
          </p:cNvPr>
          <p:cNvSpPr>
            <a:spLocks noGrp="1" noRot="1" noChangeAspect="1" noChangeArrowheads="1" noTextEdit="1"/>
          </p:cNvSpPr>
          <p:nvPr>
            <p:ph type="sldImg"/>
          </p:nvPr>
        </p:nvSpPr>
        <p:spPr>
          <a:xfrm>
            <a:off x="717550" y="1162050"/>
            <a:ext cx="5575300" cy="3136900"/>
          </a:xfrm>
          <a:ln/>
        </p:spPr>
      </p:sp>
      <p:sp>
        <p:nvSpPr>
          <p:cNvPr id="7172" name="Rectangle 3">
            <a:extLst>
              <a:ext uri="{FF2B5EF4-FFF2-40B4-BE49-F238E27FC236}">
                <a16:creationId xmlns:a16="http://schemas.microsoft.com/office/drawing/2014/main" id="{0C14AFD0-F7C7-4905-8B8E-EDB369F03E56}"/>
              </a:ext>
            </a:extLst>
          </p:cNvPr>
          <p:cNvSpPr>
            <a:spLocks noGrp="1" noChangeArrowheads="1"/>
          </p:cNvSpPr>
          <p:nvPr>
            <p:ph type="body" idx="1"/>
          </p:nvPr>
        </p:nvSpPr>
        <p:spPr>
          <a:noFill/>
        </p:spPr>
        <p:txBody>
          <a:bodyPr/>
          <a:lstStyle/>
          <a:p>
            <a:pPr defTabSz="931774">
              <a:defRPr/>
            </a:pPr>
            <a:r>
              <a:rPr lang="en-US" altLang="en-US" dirty="0"/>
              <a:t>Thank you very much – that’s about all from me.</a:t>
            </a:r>
          </a:p>
          <a:p>
            <a:pPr defTabSz="931774">
              <a:defRPr/>
            </a:pPr>
            <a:endParaRPr lang="en-US" dirty="0"/>
          </a:p>
          <a:p>
            <a:pPr defTabSz="931774">
              <a:defRPr/>
            </a:pPr>
            <a:r>
              <a:rPr lang="en-US" dirty="0"/>
              <a:t>If you’d like to explore the details of the analysis and results in greater detail, they</a:t>
            </a:r>
            <a:r>
              <a:rPr lang="en-US" altLang="en-US" dirty="0"/>
              <a:t> are available in Watts 2022 published in the NZ Ecology Journal.</a:t>
            </a:r>
          </a:p>
          <a:p>
            <a:pPr defTabSz="931774">
              <a:defRPr/>
            </a:pPr>
            <a:endParaRPr lang="en-US" altLang="en-US" dirty="0"/>
          </a:p>
          <a:p>
            <a:pPr defTabSz="931774">
              <a:defRPr/>
            </a:pPr>
            <a:r>
              <a:rPr lang="en-US" dirty="0"/>
              <a:t>I’ll now leave you to enjoy a few photos from Sanctuary Mountain </a:t>
            </a:r>
            <a:r>
              <a:rPr lang="en-US" dirty="0" err="1"/>
              <a:t>Maungatautari</a:t>
            </a:r>
            <a:r>
              <a:rPr lang="en-US" dirty="0"/>
              <a:t>. It’s a very beautiful and special place, home to many of New Zealand's unique and endangered wildlife, including kiwi and tuatara—and not forgetting plenty of amazing, yet </a:t>
            </a:r>
            <a:r>
              <a:rPr lang="en-US"/>
              <a:t>often under-appreciated, </a:t>
            </a:r>
            <a:r>
              <a:rPr lang="en-US" dirty="0"/>
              <a:t>ground-dwelling invertebrates! It’s well worth a visit if you’re ever in the area.</a:t>
            </a:r>
          </a:p>
          <a:p>
            <a:pPr defTabSz="931774">
              <a:defRPr/>
            </a:pPr>
            <a:endParaRPr lang="en-US" altLang="en-US" dirty="0"/>
          </a:p>
          <a:p>
            <a:pPr defTabSz="931774">
              <a:defRPr/>
            </a:pPr>
            <a:r>
              <a:rPr lang="en-US" altLang="en-US" dirty="0"/>
              <a:t>Thank you!</a:t>
            </a:r>
          </a:p>
          <a:p>
            <a:pPr defTabSz="931774">
              <a:defRPr/>
            </a:pPr>
            <a:endParaRPr lang="en-US" altLang="en-US" dirty="0"/>
          </a:p>
          <a:p>
            <a:pPr defTabSz="931774">
              <a:defRPr/>
            </a:pPr>
            <a:endParaRPr lang="en-US" altLang="en-US" dirty="0"/>
          </a:p>
        </p:txBody>
      </p:sp>
    </p:spTree>
    <p:extLst>
      <p:ext uri="{BB962C8B-B14F-4D97-AF65-F5344CB8AC3E}">
        <p14:creationId xmlns:p14="http://schemas.microsoft.com/office/powerpoint/2010/main" val="3862880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200" dirty="0">
                <a:ea typeface="Verdana"/>
              </a:rPr>
              <a:t>The introduction of exotic mammals to New Zealand, such as rats, possums, ferrets and mice, has had an absolutely devastating impact on the native ecosystem.</a:t>
            </a:r>
          </a:p>
          <a:p>
            <a:pPr defTabSz="931774">
              <a:defRPr/>
            </a:pPr>
            <a:endParaRPr lang="en-US" sz="1200" dirty="0">
              <a:ea typeface="Verdana"/>
            </a:endParaRPr>
          </a:p>
          <a:p>
            <a:pPr defTabSz="931774">
              <a:defRPr/>
            </a:pPr>
            <a:r>
              <a:rPr lang="en-US" sz="1200" dirty="0"/>
              <a:t>To help protect native plants and animals, and ultimately restore these ecosystems, fenced ecosanctuaries have been created in various pockets of New Zealand.</a:t>
            </a:r>
          </a:p>
          <a:p>
            <a:pPr defTabSz="931774">
              <a:defRPr/>
            </a:pPr>
            <a:endParaRPr lang="en-US" sz="1200" dirty="0">
              <a:ea typeface="Verdana"/>
            </a:endParaRPr>
          </a:p>
          <a:p>
            <a:pPr defTabSz="931774">
              <a:defRPr/>
            </a:pPr>
            <a:r>
              <a:rPr lang="en-US" sz="1200" dirty="0">
                <a:ea typeface="Verdana"/>
              </a:rPr>
              <a:t>These ecosanctuaries are enclosed by </a:t>
            </a:r>
            <a:r>
              <a:rPr lang="en-NZ" sz="1200" dirty="0">
                <a:ea typeface="Calibri" panose="020F0502020204030204" pitchFamily="34" charset="0"/>
                <a:cs typeface="Times New Roman" panose="02020603050405020304" pitchFamily="18" charset="0"/>
              </a:rPr>
              <a:t>mammal-resistant fences, like the one shown here. They </a:t>
            </a:r>
            <a:r>
              <a:rPr lang="en-US" sz="1200" dirty="0"/>
              <a:t>consist of fine mesh with a metal hood at the top, and below ground a mesh skirt or concrete barrier to prevent animals digging underneath.</a:t>
            </a:r>
            <a:endParaRPr lang="en-NZ" sz="1200" dirty="0">
              <a:ea typeface="Calibri" panose="020F0502020204030204" pitchFamily="34" charset="0"/>
              <a:cs typeface="Times New Roman" panose="02020603050405020304" pitchFamily="18" charset="0"/>
            </a:endParaRPr>
          </a:p>
          <a:p>
            <a:pPr defTabSz="931774">
              <a:defRPr/>
            </a:pPr>
            <a:endParaRPr lang="en-NZ" sz="1200" dirty="0">
              <a:ea typeface="Calibri" panose="020F0502020204030204" pitchFamily="34" charset="0"/>
              <a:cs typeface="Times New Roman" panose="02020603050405020304" pitchFamily="18" charset="0"/>
            </a:endParaRPr>
          </a:p>
          <a:p>
            <a:pPr defTabSz="931774">
              <a:defRPr/>
            </a:pPr>
            <a:r>
              <a:rPr lang="en-NZ" sz="1200" dirty="0">
                <a:ea typeface="Calibri" panose="020F0502020204030204" pitchFamily="34" charset="0"/>
                <a:cs typeface="Times New Roman" panose="02020603050405020304" pitchFamily="18" charset="0"/>
              </a:rPr>
              <a:t>Now, t</a:t>
            </a:r>
            <a:r>
              <a:rPr lang="en-US" sz="1200" dirty="0"/>
              <a:t>he idea is simple: if you remove exotic mammals and plants from inside the ecosanctuary, and keep them out, then the native ecosystem has a real chance of recovery.</a:t>
            </a:r>
            <a:endParaRPr lang="en-NZ" sz="1200" dirty="0">
              <a:ea typeface="Calibri" panose="020F0502020204030204" pitchFamily="34" charset="0"/>
              <a:cs typeface="Times New Roman" panose="02020603050405020304" pitchFamily="18" charset="0"/>
            </a:endParaRPr>
          </a:p>
          <a:p>
            <a:pPr defTabSz="931774">
              <a:defRPr/>
            </a:pPr>
            <a:endParaRPr lang="en-US" sz="1200" dirty="0">
              <a:ea typeface="Verdana"/>
            </a:endParaRPr>
          </a:p>
          <a:p>
            <a:pPr defTabSz="931774">
              <a:defRPr/>
            </a:pPr>
            <a:r>
              <a:rPr lang="en-US" sz="1200" dirty="0">
                <a:solidFill>
                  <a:srgbClr val="242021"/>
                </a:solidFill>
              </a:rPr>
              <a:t>However, mice are proving to be quite problematic. Keeping them out is very challenging. Mice are surprisingly good climbers, and for example, can use overhanging foliage to breach the fence. Moreover, they can also squeeze through extremely small holes. Unfortunately even fences with very fine mesh can have tiny weaknesses, particularly around gates and posts that mice are good at exploiting.</a:t>
            </a:r>
          </a:p>
          <a:p>
            <a:pPr defTabSz="931774">
              <a:defRPr/>
            </a:pPr>
            <a:endParaRPr lang="en-US" sz="1200" dirty="0"/>
          </a:p>
          <a:p>
            <a:pPr defTabSz="931774">
              <a:defRPr/>
            </a:pPr>
            <a:r>
              <a:rPr lang="en-US" sz="1200" dirty="0"/>
              <a:t>Consequently, these pesky mice have ended up being the only exotic mammal left inside in most fenced ecosanctuaries in New Zealand.</a:t>
            </a:r>
            <a:endParaRPr lang="en-NZ" sz="1200" dirty="0"/>
          </a:p>
        </p:txBody>
      </p:sp>
      <p:sp>
        <p:nvSpPr>
          <p:cNvPr id="4" name="Slide Number Placeholder 3"/>
          <p:cNvSpPr>
            <a:spLocks noGrp="1"/>
          </p:cNvSpPr>
          <p:nvPr>
            <p:ph type="sldNum" sz="quarter" idx="5"/>
          </p:nvPr>
        </p:nvSpPr>
        <p:spPr/>
        <p:txBody>
          <a:bodyPr/>
          <a:lstStyle/>
          <a:p>
            <a:fld id="{4ADCCD32-4741-4289-B505-EA9799D5DF46}" type="slidenum">
              <a:rPr lang="en-NZ" smtClean="0"/>
              <a:t>2</a:t>
            </a:fld>
            <a:endParaRPr lang="en-NZ"/>
          </a:p>
        </p:txBody>
      </p:sp>
    </p:spTree>
    <p:extLst>
      <p:ext uri="{BB962C8B-B14F-4D97-AF65-F5344CB8AC3E}">
        <p14:creationId xmlns:p14="http://schemas.microsoft.com/office/powerpoint/2010/main" val="4284633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One such eco-sanctuary is Sanctuary Mountain </a:t>
            </a:r>
            <a:r>
              <a:rPr lang="en-US" b="0" dirty="0" err="1"/>
              <a:t>Maungatautari</a:t>
            </a:r>
            <a:r>
              <a:rPr lang="en-US" b="0" dirty="0"/>
              <a:t>, located in the North Island of New Zealand.</a:t>
            </a:r>
          </a:p>
          <a:p>
            <a:endParaRPr lang="en-US" b="0" dirty="0"/>
          </a:p>
          <a:p>
            <a:r>
              <a:rPr lang="en-US" dirty="0"/>
              <a:t>It is the country’s largest fenced ecosanctuary, protecting ecologically significant areas of ancient forest and providing a refuge for some of New Zealand’s most endangered animal species.</a:t>
            </a:r>
          </a:p>
          <a:p>
            <a:endParaRPr lang="en-US" dirty="0"/>
          </a:p>
          <a:p>
            <a:r>
              <a:rPr lang="en-US" dirty="0"/>
              <a:t>However, despite dedicated efforts, and lots of investment, the sanctuary is not mouse-free.</a:t>
            </a:r>
            <a:endParaRPr lang="en-NZ" dirty="0"/>
          </a:p>
        </p:txBody>
      </p:sp>
      <p:sp>
        <p:nvSpPr>
          <p:cNvPr id="4" name="Slide Number Placeholder 3"/>
          <p:cNvSpPr>
            <a:spLocks noGrp="1"/>
          </p:cNvSpPr>
          <p:nvPr>
            <p:ph type="sldNum" sz="quarter" idx="5"/>
          </p:nvPr>
        </p:nvSpPr>
        <p:spPr/>
        <p:txBody>
          <a:bodyPr/>
          <a:lstStyle/>
          <a:p>
            <a:fld id="{4ADCCD32-4741-4289-B505-EA9799D5DF46}" type="slidenum">
              <a:rPr lang="en-NZ" smtClean="0"/>
              <a:t>3</a:t>
            </a:fld>
            <a:endParaRPr lang="en-NZ"/>
          </a:p>
        </p:txBody>
      </p:sp>
    </p:spTree>
    <p:extLst>
      <p:ext uri="{BB962C8B-B14F-4D97-AF65-F5344CB8AC3E}">
        <p14:creationId xmlns:p14="http://schemas.microsoft.com/office/powerpoint/2010/main" val="326950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problem with mice is that they eat a wide range of native animals and plants, including rare and endangered species. </a:t>
            </a:r>
          </a:p>
          <a:p>
            <a:endParaRPr lang="en-US" dirty="0"/>
          </a:p>
          <a:p>
            <a:r>
              <a:rPr lang="en-US" dirty="0"/>
              <a:t>They also compete directly with native species—especially small invertebrates, lizards and some birds—for food resources.</a:t>
            </a:r>
          </a:p>
          <a:p>
            <a:endParaRPr lang="en-US" dirty="0"/>
          </a:p>
          <a:p>
            <a:r>
              <a:rPr lang="en-US" dirty="0"/>
              <a:t>Furthermore, we know that with limited competition for resources and a low risk of predation, their population numbers can explode.</a:t>
            </a:r>
          </a:p>
          <a:p>
            <a:endParaRPr lang="en-US" dirty="0"/>
          </a:p>
          <a:p>
            <a:pPr defTabSz="931774">
              <a:defRPr/>
            </a:pPr>
            <a:r>
              <a:rPr lang="en-US" dirty="0"/>
              <a:t>Unfortunately, mice have proven extremely difficult to keep out of fenced ecosanctuaries, so they are often present even when all other exotic mammals have been successfully eradicated.</a:t>
            </a:r>
          </a:p>
          <a:p>
            <a:pPr defTabSz="931774">
              <a:defRPr/>
            </a:pPr>
            <a:endParaRPr lang="en-US" dirty="0">
              <a:solidFill>
                <a:srgbClr val="242021"/>
              </a:solidFill>
            </a:endParaRPr>
          </a:p>
          <a:p>
            <a:r>
              <a:rPr lang="en-US" dirty="0">
                <a:ea typeface="Verdana"/>
                <a:cs typeface="Calibri" panose="020F0502020204030204" pitchFamily="34" charset="0"/>
              </a:rPr>
              <a:t>This raises serious concerns regarding the impact mice are having on the native biodiversity in </a:t>
            </a:r>
            <a:r>
              <a:rPr lang="en-US" dirty="0">
                <a:solidFill>
                  <a:srgbClr val="242021"/>
                </a:solidFill>
              </a:rPr>
              <a:t>fenced ecosanctuaries,  </a:t>
            </a:r>
            <a:r>
              <a:rPr lang="en-US" dirty="0"/>
              <a:t>such as Sanctuary Mountain </a:t>
            </a:r>
            <a:r>
              <a:rPr lang="en-US" dirty="0" err="1"/>
              <a:t>Maungatautari</a:t>
            </a:r>
            <a:r>
              <a:rPr lang="en-US" dirty="0"/>
              <a:t>,</a:t>
            </a:r>
            <a:r>
              <a:rPr lang="en-US" dirty="0">
                <a:solidFill>
                  <a:srgbClr val="242021"/>
                </a:solidFill>
              </a:rPr>
              <a:t> in which by virtue of being the only exotic mammal present, they are essentially devoid of predators and face less competition for resources.</a:t>
            </a:r>
            <a:endParaRPr lang="en-US" dirty="0">
              <a:ea typeface="Verdana"/>
              <a:cs typeface="Calibri" panose="020F0502020204030204" pitchFamily="34" charset="0"/>
            </a:endParaRPr>
          </a:p>
        </p:txBody>
      </p:sp>
      <p:sp>
        <p:nvSpPr>
          <p:cNvPr id="4" name="Slide Number Placeholder 3"/>
          <p:cNvSpPr>
            <a:spLocks noGrp="1"/>
          </p:cNvSpPr>
          <p:nvPr>
            <p:ph type="sldNum" sz="quarter" idx="5"/>
          </p:nvPr>
        </p:nvSpPr>
        <p:spPr/>
        <p:txBody>
          <a:bodyPr/>
          <a:lstStyle/>
          <a:p>
            <a:fld id="{4ADCCD32-4741-4289-B505-EA9799D5DF46}" type="slidenum">
              <a:rPr lang="en-NZ" smtClean="0"/>
              <a:t>4</a:t>
            </a:fld>
            <a:endParaRPr lang="en-NZ"/>
          </a:p>
        </p:txBody>
      </p:sp>
    </p:spTree>
    <p:extLst>
      <p:ext uri="{BB962C8B-B14F-4D97-AF65-F5344CB8AC3E}">
        <p14:creationId xmlns:p14="http://schemas.microsoft.com/office/powerpoint/2010/main" val="2028791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NZ" kern="100" dirty="0">
                <a:ea typeface="Calibri" panose="020F0502020204030204" pitchFamily="34" charset="0"/>
                <a:cs typeface="Times New Roman" panose="02020603050405020304" pitchFamily="18" charset="0"/>
              </a:rPr>
              <a:t>Thus, Scientists at Manaaki Whenua – Landcare Research group have been studying the impacts of mice on biodiversity at Sanctuary Mountain Maungatautari</a:t>
            </a:r>
            <a:r>
              <a:rPr lang="en-US" dirty="0">
                <a:ea typeface="Verdana"/>
                <a:cs typeface="Calibri" panose="020F0502020204030204" pitchFamily="34" charset="0"/>
              </a:rPr>
              <a:t>.</a:t>
            </a:r>
            <a:endParaRPr lang="en-NZ" kern="100" dirty="0">
              <a:ea typeface="Calibri" panose="020F0502020204030204" pitchFamily="34" charset="0"/>
              <a:cs typeface="Times New Roman" panose="02020603050405020304" pitchFamily="18" charset="0"/>
            </a:endParaRPr>
          </a:p>
          <a:p>
            <a:pPr defTabSz="931774">
              <a:defRPr/>
            </a:pPr>
            <a:endParaRPr lang="en-NZ" kern="100" dirty="0">
              <a:ea typeface="Calibri" panose="020F0502020204030204" pitchFamily="34" charset="0"/>
              <a:cs typeface="Times New Roman" panose="02020603050405020304" pitchFamily="18" charset="0"/>
            </a:endParaRPr>
          </a:p>
          <a:p>
            <a:pPr defTabSz="931774">
              <a:defRPr/>
            </a:pPr>
            <a:r>
              <a:rPr lang="en-NZ" kern="100" dirty="0">
                <a:ea typeface="Calibri" panose="020F0502020204030204" pitchFamily="34" charset="0"/>
                <a:cs typeface="Times New Roman" panose="02020603050405020304" pitchFamily="18" charset="0"/>
              </a:rPr>
              <a:t>Two independently fenced blocks within the sanctuary were managed to achieve high mouse numbers within one block, referred to as block IH – for initially high, and undetectable mouse numbers within the other block, referred to as block IL – for initially low. </a:t>
            </a:r>
          </a:p>
          <a:p>
            <a:pPr defTabSz="931774">
              <a:defRPr/>
            </a:pPr>
            <a:endParaRPr lang="en-NZ" kern="100" dirty="0">
              <a:ea typeface="Calibri" panose="020F0502020204030204" pitchFamily="34" charset="0"/>
              <a:cs typeface="Times New Roman" panose="02020603050405020304" pitchFamily="18" charset="0"/>
            </a:endParaRPr>
          </a:p>
          <a:p>
            <a:pPr defTabSz="931774">
              <a:defRPr/>
            </a:pPr>
            <a:r>
              <a:rPr lang="en-NZ" kern="100" dirty="0">
                <a:ea typeface="Calibri" panose="020F0502020204030204" pitchFamily="34" charset="0"/>
                <a:cs typeface="Times New Roman" panose="02020603050405020304" pitchFamily="18" charset="0"/>
              </a:rPr>
              <a:t>After 2 years, the mice management protocols were switched, with mice eradicated from block IH and their numbers allowed to increase in block IL. </a:t>
            </a:r>
          </a:p>
          <a:p>
            <a:pPr defTabSz="931774">
              <a:defRPr/>
            </a:pPr>
            <a:endParaRPr lang="en-NZ" kern="100" dirty="0">
              <a:ea typeface="Calibri" panose="020F0502020204030204" pitchFamily="34" charset="0"/>
              <a:cs typeface="Times New Roman" panose="02020603050405020304" pitchFamily="18" charset="0"/>
            </a:endParaRPr>
          </a:p>
          <a:p>
            <a:br>
              <a:rPr lang="en-US" dirty="0"/>
            </a:br>
            <a:endParaRPr lang="en-NZ" dirty="0"/>
          </a:p>
        </p:txBody>
      </p:sp>
      <p:sp>
        <p:nvSpPr>
          <p:cNvPr id="4" name="Slide Number Placeholder 3"/>
          <p:cNvSpPr>
            <a:spLocks noGrp="1"/>
          </p:cNvSpPr>
          <p:nvPr>
            <p:ph type="sldNum" sz="quarter" idx="5"/>
          </p:nvPr>
        </p:nvSpPr>
        <p:spPr/>
        <p:txBody>
          <a:bodyPr/>
          <a:lstStyle/>
          <a:p>
            <a:fld id="{4ADCCD32-4741-4289-B505-EA9799D5DF46}" type="slidenum">
              <a:rPr lang="en-NZ" smtClean="0"/>
              <a:t>5</a:t>
            </a:fld>
            <a:endParaRPr lang="en-NZ"/>
          </a:p>
        </p:txBody>
      </p:sp>
    </p:spTree>
    <p:extLst>
      <p:ext uri="{BB962C8B-B14F-4D97-AF65-F5344CB8AC3E}">
        <p14:creationId xmlns:p14="http://schemas.microsoft.com/office/powerpoint/2010/main" val="1547359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achieve very low mice numbers, an intensive and expensive mouse eradication protocol was used. </a:t>
            </a:r>
          </a:p>
          <a:p>
            <a:endParaRPr lang="en-US" dirty="0"/>
          </a:p>
          <a:p>
            <a:r>
              <a:rPr lang="en-US" dirty="0"/>
              <a:t>This protocol began with an initial eradication phase using aerial poison drops. </a:t>
            </a:r>
          </a:p>
          <a:p>
            <a:endParaRPr lang="en-US" dirty="0"/>
          </a:p>
          <a:p>
            <a:r>
              <a:rPr lang="en-US" dirty="0"/>
              <a:t>It then moved on to a maintenance phase where tracking tunnels, approximately 1 per hectare, were checked weekly for evidence of mice. If a mouse was detected, an intensive trapping and poisoning effort was undertaken in the surrounding area, until there was no more evidence of mice activity.</a:t>
            </a:r>
          </a:p>
          <a:p>
            <a:endParaRPr lang="en-US" dirty="0"/>
          </a:p>
          <a:p>
            <a:r>
              <a:rPr lang="en-US" dirty="0"/>
              <a:t>High mice numbers were simply achieved by stopping all eradication and control efforts. And its rather disheartening how successful just stopping control resulted in high mouse numbers.</a:t>
            </a:r>
          </a:p>
          <a:p>
            <a:endParaRPr lang="en-US" dirty="0"/>
          </a:p>
        </p:txBody>
      </p:sp>
      <p:sp>
        <p:nvSpPr>
          <p:cNvPr id="4" name="Slide Number Placeholder 3"/>
          <p:cNvSpPr>
            <a:spLocks noGrp="1"/>
          </p:cNvSpPr>
          <p:nvPr>
            <p:ph type="sldNum" sz="quarter" idx="5"/>
          </p:nvPr>
        </p:nvSpPr>
        <p:spPr/>
        <p:txBody>
          <a:bodyPr/>
          <a:lstStyle/>
          <a:p>
            <a:fld id="{4ADCCD32-4741-4289-B505-EA9799D5DF46}" type="slidenum">
              <a:rPr lang="en-NZ" smtClean="0"/>
              <a:t>6</a:t>
            </a:fld>
            <a:endParaRPr lang="en-NZ"/>
          </a:p>
        </p:txBody>
      </p:sp>
    </p:spTree>
    <p:extLst>
      <p:ext uri="{BB962C8B-B14F-4D97-AF65-F5344CB8AC3E}">
        <p14:creationId xmlns:p14="http://schemas.microsoft.com/office/powerpoint/2010/main" val="2097545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course of the study, extensive data were collected on the biodiversity of plants and invertebrates. </a:t>
            </a:r>
          </a:p>
          <a:p>
            <a:endParaRPr lang="en-US" dirty="0"/>
          </a:p>
          <a:p>
            <a:r>
              <a:rPr lang="en-US" dirty="0"/>
              <a:t>Today, however, I’ll focus on the ground-dwelling invertebrate data.</a:t>
            </a:r>
          </a:p>
          <a:p>
            <a:endParaRPr lang="en-US" dirty="0"/>
          </a:p>
          <a:p>
            <a:r>
              <a:rPr lang="en-US" dirty="0"/>
              <a:t>These are invertebrates which live primarily on or in the soil, leaf litter, or forest floor, and include creatures such as beetles, spiders, centipedes, and slugs.</a:t>
            </a:r>
            <a:endParaRPr lang="en-NZ"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ADCCD32-4741-4289-B505-EA9799D5DF46}" type="slidenum">
              <a:rPr lang="en-NZ" smtClean="0"/>
              <a:t>7</a:t>
            </a:fld>
            <a:endParaRPr lang="en-NZ"/>
          </a:p>
        </p:txBody>
      </p:sp>
    </p:spTree>
    <p:extLst>
      <p:ext uri="{BB962C8B-B14F-4D97-AF65-F5344CB8AC3E}">
        <p14:creationId xmlns:p14="http://schemas.microsoft.com/office/powerpoint/2010/main" val="1180213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ground-dwelling invertebrates were sampled using pitfall traps placed along transect lines, randomly located within each study block.</a:t>
            </a:r>
          </a:p>
          <a:p>
            <a:endParaRPr lang="en-US" dirty="0"/>
          </a:p>
          <a:p>
            <a:r>
              <a:rPr lang="en-US" dirty="0"/>
              <a:t>Pitfall traps are very simple devices – just small containers sunk flush with the ground and partially filled with preserving liquid—that capture invertebrates as they move across the ground.</a:t>
            </a:r>
          </a:p>
          <a:p>
            <a:endParaRPr lang="en-US" dirty="0"/>
          </a:p>
          <a:p>
            <a:r>
              <a:rPr lang="en-US" dirty="0"/>
              <a:t>The pitfall traps were set for one month at a time, always in approximately the same location, with data collected during four months each year: November, December, February, and April. Unfortunately, financial constraints prevented sampling during every month of the year.</a:t>
            </a:r>
          </a:p>
          <a:p>
            <a:endParaRPr lang="en-US" dirty="0"/>
          </a:p>
          <a:p>
            <a:r>
              <a:rPr lang="en-US" dirty="0"/>
              <a:t>Over the course of the study, more than 42,000 invertebrates were caught and classified. So, this is a very rich dataset, offering plenty of scope for interesting statistical analyses.</a:t>
            </a:r>
          </a:p>
          <a:p>
            <a:endParaRPr lang="en-US" dirty="0"/>
          </a:p>
          <a:p>
            <a:r>
              <a:rPr lang="en-US" dirty="0"/>
              <a:t>In this talk, I’m going to focus on the key variable of interest: total number of ground-dwelling invertebrates caught per pitfall trap, and this is a proxy for their abundance.</a:t>
            </a:r>
          </a:p>
        </p:txBody>
      </p:sp>
      <p:sp>
        <p:nvSpPr>
          <p:cNvPr id="4" name="Slide Number Placeholder 3"/>
          <p:cNvSpPr>
            <a:spLocks noGrp="1"/>
          </p:cNvSpPr>
          <p:nvPr>
            <p:ph type="sldNum" sz="quarter" idx="5"/>
          </p:nvPr>
        </p:nvSpPr>
        <p:spPr/>
        <p:txBody>
          <a:bodyPr/>
          <a:lstStyle/>
          <a:p>
            <a:fld id="{4ADCCD32-4741-4289-B505-EA9799D5DF46}" type="slidenum">
              <a:rPr lang="en-NZ" smtClean="0"/>
              <a:t>8</a:t>
            </a:fld>
            <a:endParaRPr lang="en-NZ"/>
          </a:p>
        </p:txBody>
      </p:sp>
    </p:spTree>
    <p:extLst>
      <p:ext uri="{BB962C8B-B14F-4D97-AF65-F5344CB8AC3E}">
        <p14:creationId xmlns:p14="http://schemas.microsoft.com/office/powerpoint/2010/main" val="3018252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solidFill>
                  <a:srgbClr val="242021"/>
                </a:solidFill>
              </a:rPr>
              <a:t>The aim of the statistical analysis was to compare the temporal trends in invertebrate abundance between the two study blocks.</a:t>
            </a:r>
          </a:p>
          <a:p>
            <a:pPr defTabSz="931774">
              <a:defRPr/>
            </a:pPr>
            <a:endParaRPr lang="en-US" dirty="0">
              <a:solidFill>
                <a:srgbClr val="242021"/>
              </a:solidFill>
            </a:endParaRPr>
          </a:p>
          <a:p>
            <a:pPr defTabSz="931774">
              <a:defRPr/>
            </a:pPr>
            <a:r>
              <a:rPr lang="en-US" dirty="0">
                <a:solidFill>
                  <a:srgbClr val="242021"/>
                </a:solidFill>
              </a:rPr>
              <a:t>To do this, we fitted a linear mixed model with smoothing splines over time to model the temporal trends for each block and the covariance structure of the longitudinal data.</a:t>
            </a:r>
          </a:p>
          <a:p>
            <a:pPr defTabSz="931774">
              <a:defRPr/>
            </a:pPr>
            <a:endParaRPr lang="en-US" dirty="0">
              <a:solidFill>
                <a:srgbClr val="242021"/>
              </a:solidFill>
            </a:endParaRPr>
          </a:p>
          <a:p>
            <a:pPr defTabSz="931774">
              <a:defRPr/>
            </a:pPr>
            <a:r>
              <a:rPr lang="en-US" dirty="0">
                <a:solidFill>
                  <a:srgbClr val="242021"/>
                </a:solidFill>
              </a:rPr>
              <a:t>The fixed model comprised of a factor for block, a covariate for time, and the time by block interaction.</a:t>
            </a:r>
          </a:p>
          <a:p>
            <a:pPr defTabSz="931774">
              <a:defRPr/>
            </a:pPr>
            <a:endParaRPr lang="en-US" dirty="0">
              <a:solidFill>
                <a:srgbClr val="242021"/>
              </a:solidFill>
            </a:endParaRPr>
          </a:p>
          <a:p>
            <a:pPr defTabSz="931774">
              <a:defRPr/>
            </a:pPr>
            <a:r>
              <a:rPr lang="en-US" dirty="0">
                <a:solidFill>
                  <a:srgbClr val="242021"/>
                </a:solidFill>
              </a:rPr>
              <a:t>Random effects for month, transect, transect by time, and </a:t>
            </a:r>
            <a:r>
              <a:rPr lang="en-NZ" dirty="0">
                <a:solidFill>
                  <a:srgbClr val="242021"/>
                </a:solidFill>
              </a:rPr>
              <a:t>correlated random intercepts and slopes over time for the pitfall traps, were also included, </a:t>
            </a:r>
          </a:p>
          <a:p>
            <a:pPr defTabSz="931774">
              <a:defRPr/>
            </a:pPr>
            <a:endParaRPr lang="en-NZ" dirty="0">
              <a:solidFill>
                <a:srgbClr val="242021"/>
              </a:solidFill>
            </a:endParaRPr>
          </a:p>
          <a:p>
            <a:pPr defTabSz="931774">
              <a:defRPr/>
            </a:pPr>
            <a:r>
              <a:rPr lang="en-NZ" dirty="0">
                <a:solidFill>
                  <a:srgbClr val="242021"/>
                </a:solidFill>
              </a:rPr>
              <a:t>And finally, the model included an overall spline over time, and individual time splines for the blocks, transects and </a:t>
            </a:r>
            <a:r>
              <a:rPr lang="en-NZ" dirty="0" err="1">
                <a:solidFill>
                  <a:srgbClr val="242021"/>
                </a:solidFill>
              </a:rPr>
              <a:t>pittraps</a:t>
            </a:r>
            <a:r>
              <a:rPr lang="en-NZ" dirty="0">
                <a:solidFill>
                  <a:srgbClr val="242021"/>
                </a:solidFill>
              </a:rPr>
              <a:t>.   </a:t>
            </a:r>
          </a:p>
        </p:txBody>
      </p:sp>
      <p:sp>
        <p:nvSpPr>
          <p:cNvPr id="4" name="Slide Number Placeholder 3"/>
          <p:cNvSpPr>
            <a:spLocks noGrp="1"/>
          </p:cNvSpPr>
          <p:nvPr>
            <p:ph type="sldNum" sz="quarter" idx="5"/>
          </p:nvPr>
        </p:nvSpPr>
        <p:spPr/>
        <p:txBody>
          <a:bodyPr/>
          <a:lstStyle/>
          <a:p>
            <a:fld id="{4ADCCD32-4741-4289-B505-EA9799D5DF46}" type="slidenum">
              <a:rPr lang="en-NZ" smtClean="0"/>
              <a:t>9</a:t>
            </a:fld>
            <a:endParaRPr lang="en-NZ"/>
          </a:p>
        </p:txBody>
      </p:sp>
    </p:spTree>
    <p:extLst>
      <p:ext uri="{BB962C8B-B14F-4D97-AF65-F5344CB8AC3E}">
        <p14:creationId xmlns:p14="http://schemas.microsoft.com/office/powerpoint/2010/main" val="3854463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b="1">
                <a:solidFill>
                  <a:srgbClr val="4B6C1E"/>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83657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9194" y="136525"/>
            <a:ext cx="10515600" cy="941161"/>
          </a:xfrm>
        </p:spPr>
        <p:txBody>
          <a:bodyPr/>
          <a:lstStyle>
            <a:lvl1pPr>
              <a:defRPr b="1">
                <a:solidFill>
                  <a:srgbClr val="4B6C1E"/>
                </a:solidFill>
              </a:defRPr>
            </a:lvl1pPr>
          </a:lstStyle>
          <a:p>
            <a:r>
              <a:rPr lang="en-US"/>
              <a:t>Click to edit Master title style</a:t>
            </a:r>
          </a:p>
        </p:txBody>
      </p:sp>
      <p:sp>
        <p:nvSpPr>
          <p:cNvPr id="3" name="Content Placeholder 2"/>
          <p:cNvSpPr>
            <a:spLocks noGrp="1"/>
          </p:cNvSpPr>
          <p:nvPr>
            <p:ph idx="1"/>
          </p:nvPr>
        </p:nvSpPr>
        <p:spPr>
          <a:xfrm>
            <a:off x="629194" y="1162594"/>
            <a:ext cx="10515600" cy="4720046"/>
          </a:xfrm>
        </p:spPr>
        <p:txBody>
          <a:bodyPr/>
          <a:lstStyle>
            <a:lvl1pPr>
              <a:spcAft>
                <a:spcPts val="600"/>
              </a:spcAft>
              <a:buClr>
                <a:srgbClr val="4B6C1E"/>
              </a:buClr>
              <a:buSzPct val="130000"/>
              <a:defRPr/>
            </a:lvl1pPr>
            <a:lvl2pPr>
              <a:spcAft>
                <a:spcPts val="600"/>
              </a:spcAft>
              <a:buClr>
                <a:srgbClr val="4B6C1E"/>
              </a:buClr>
              <a:buSzPct val="100000"/>
              <a:defRPr/>
            </a:lvl2pPr>
            <a:lvl3pPr>
              <a:spcAft>
                <a:spcPts val="600"/>
              </a:spcAft>
              <a:buClr>
                <a:srgbClr val="4B6C1E"/>
              </a:buClr>
              <a:buSzPct val="100000"/>
              <a:defRPr/>
            </a:lvl3pPr>
            <a:lvl4pPr>
              <a:spcAft>
                <a:spcPts val="600"/>
              </a:spcAft>
              <a:buClr>
                <a:srgbClr val="4B6C1E"/>
              </a:buClr>
              <a:buSzPct val="100000"/>
              <a:defRPr/>
            </a:lvl4pPr>
            <a:lvl5pPr>
              <a:spcAft>
                <a:spcPts val="600"/>
              </a:spcAft>
              <a:buClr>
                <a:srgbClr val="4B6C1E"/>
              </a:buClr>
              <a:buSzPct val="10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979859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897" y="1825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28897" y="1394551"/>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11/20/2025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
        <p:nvSpPr>
          <p:cNvPr id="7" name="Rectangle 68">
            <a:extLst>
              <a:ext uri="{FF2B5EF4-FFF2-40B4-BE49-F238E27FC236}">
                <a16:creationId xmlns:a16="http://schemas.microsoft.com/office/drawing/2014/main" id="{9985F627-5503-4AC5-BF8B-FFAC86D28B24}"/>
              </a:ext>
            </a:extLst>
          </p:cNvPr>
          <p:cNvSpPr>
            <a:spLocks noChangeArrowheads="1"/>
          </p:cNvSpPr>
          <p:nvPr userDrawn="1"/>
        </p:nvSpPr>
        <p:spPr bwMode="auto">
          <a:xfrm rot="10800000">
            <a:off x="11459633" y="0"/>
            <a:ext cx="719667" cy="6858000"/>
          </a:xfrm>
          <a:prstGeom prst="rect">
            <a:avLst/>
          </a:prstGeom>
          <a:solidFill>
            <a:srgbClr val="74A72F"/>
          </a:solidFill>
          <a:ln>
            <a:noFill/>
          </a:ln>
          <a:effectLst/>
        </p:spPr>
        <p:txBody>
          <a:bodyPr rot="10800000" vert="eaVert" wrap="none" anchor="ctr"/>
          <a:lstStyle/>
          <a:p>
            <a:pPr algn="ctr">
              <a:defRPr/>
            </a:pPr>
            <a:endParaRPr lang="en-US" altLang="en-US" sz="3600" baseline="60000">
              <a:solidFill>
                <a:schemeClr val="bg1"/>
              </a:solidFill>
              <a:effectLst>
                <a:outerShdw blurRad="38100" dist="38100" dir="2700000" algn="tl">
                  <a:srgbClr val="000000"/>
                </a:outerShdw>
              </a:effectLst>
            </a:endParaRPr>
          </a:p>
        </p:txBody>
      </p:sp>
      <p:sp>
        <p:nvSpPr>
          <p:cNvPr id="8" name="Rectangle 81">
            <a:extLst>
              <a:ext uri="{FF2B5EF4-FFF2-40B4-BE49-F238E27FC236}">
                <a16:creationId xmlns:a16="http://schemas.microsoft.com/office/drawing/2014/main" id="{A0F1CA00-05C8-4BB3-BB76-43ADBA8DB979}"/>
              </a:ext>
            </a:extLst>
          </p:cNvPr>
          <p:cNvSpPr>
            <a:spLocks noChangeArrowheads="1"/>
          </p:cNvSpPr>
          <p:nvPr userDrawn="1"/>
        </p:nvSpPr>
        <p:spPr bwMode="auto">
          <a:xfrm>
            <a:off x="5922434" y="3200404"/>
            <a:ext cx="2616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110000"/>
              </a:lnSpc>
              <a:spcBef>
                <a:spcPct val="10000"/>
              </a:spcBef>
              <a:buClr>
                <a:srgbClr val="990099"/>
              </a:buClr>
              <a:buSzPct val="125000"/>
              <a:buChar char="•"/>
              <a:defRPr>
                <a:solidFill>
                  <a:srgbClr val="800080"/>
                </a:solidFill>
                <a:latin typeface="Verdana" panose="020B0604030504040204" pitchFamily="34" charset="0"/>
              </a:defRPr>
            </a:lvl1pPr>
            <a:lvl2pPr marL="742950" indent="-285750">
              <a:lnSpc>
                <a:spcPct val="110000"/>
              </a:lnSpc>
              <a:spcBef>
                <a:spcPct val="10000"/>
              </a:spcBef>
              <a:buClr>
                <a:srgbClr val="990099"/>
              </a:buClr>
              <a:buSzPct val="125000"/>
              <a:buChar char="•"/>
              <a:defRPr>
                <a:solidFill>
                  <a:srgbClr val="800080"/>
                </a:solidFill>
                <a:latin typeface="Verdana" panose="020B0604030504040204" pitchFamily="34" charset="0"/>
              </a:defRPr>
            </a:lvl2pPr>
            <a:lvl3pPr marL="1143000" indent="-228600">
              <a:lnSpc>
                <a:spcPct val="110000"/>
              </a:lnSpc>
              <a:spcBef>
                <a:spcPct val="10000"/>
              </a:spcBef>
              <a:buClr>
                <a:srgbClr val="990099"/>
              </a:buClr>
              <a:buSzPct val="125000"/>
              <a:buChar char="•"/>
              <a:defRPr>
                <a:solidFill>
                  <a:srgbClr val="800080"/>
                </a:solidFill>
                <a:latin typeface="Verdana" panose="020B0604030504040204" pitchFamily="34" charset="0"/>
              </a:defRPr>
            </a:lvl3pPr>
            <a:lvl4pPr marL="1600200" indent="-228600">
              <a:lnSpc>
                <a:spcPct val="110000"/>
              </a:lnSpc>
              <a:spcBef>
                <a:spcPct val="10000"/>
              </a:spcBef>
              <a:buClr>
                <a:srgbClr val="990099"/>
              </a:buClr>
              <a:buSzPct val="125000"/>
              <a:buChar char="•"/>
              <a:defRPr>
                <a:solidFill>
                  <a:srgbClr val="800080"/>
                </a:solidFill>
                <a:latin typeface="Verdana" panose="020B0604030504040204" pitchFamily="34" charset="0"/>
              </a:defRPr>
            </a:lvl4pPr>
            <a:lvl5pPr marL="2057400" indent="-228600">
              <a:lnSpc>
                <a:spcPct val="110000"/>
              </a:lnSpc>
              <a:spcBef>
                <a:spcPct val="10000"/>
              </a:spcBef>
              <a:buClr>
                <a:srgbClr val="990099"/>
              </a:buClr>
              <a:buSzPct val="125000"/>
              <a:buChar char="•"/>
              <a:defRPr>
                <a:solidFill>
                  <a:srgbClr val="800080"/>
                </a:solidFill>
                <a:latin typeface="Verdana" panose="020B0604030504040204" pitchFamily="34" charset="0"/>
              </a:defRPr>
            </a:lvl5pPr>
            <a:lvl6pPr marL="2514600" indent="-228600" eaLnBrk="0" fontAlgn="base" hangingPunct="0">
              <a:lnSpc>
                <a:spcPct val="110000"/>
              </a:lnSpc>
              <a:spcBef>
                <a:spcPct val="10000"/>
              </a:spcBef>
              <a:spcAft>
                <a:spcPct val="0"/>
              </a:spcAft>
              <a:buClr>
                <a:srgbClr val="990099"/>
              </a:buClr>
              <a:buSzPct val="125000"/>
              <a:buChar char="•"/>
              <a:defRPr>
                <a:solidFill>
                  <a:srgbClr val="800080"/>
                </a:solidFill>
                <a:latin typeface="Verdana" panose="020B0604030504040204" pitchFamily="34" charset="0"/>
              </a:defRPr>
            </a:lvl6pPr>
            <a:lvl7pPr marL="2971800" indent="-228600" eaLnBrk="0" fontAlgn="base" hangingPunct="0">
              <a:lnSpc>
                <a:spcPct val="110000"/>
              </a:lnSpc>
              <a:spcBef>
                <a:spcPct val="10000"/>
              </a:spcBef>
              <a:spcAft>
                <a:spcPct val="0"/>
              </a:spcAft>
              <a:buClr>
                <a:srgbClr val="990099"/>
              </a:buClr>
              <a:buSzPct val="125000"/>
              <a:buChar char="•"/>
              <a:defRPr>
                <a:solidFill>
                  <a:srgbClr val="800080"/>
                </a:solidFill>
                <a:latin typeface="Verdana" panose="020B0604030504040204" pitchFamily="34" charset="0"/>
              </a:defRPr>
            </a:lvl7pPr>
            <a:lvl8pPr marL="3429000" indent="-228600" eaLnBrk="0" fontAlgn="base" hangingPunct="0">
              <a:lnSpc>
                <a:spcPct val="110000"/>
              </a:lnSpc>
              <a:spcBef>
                <a:spcPct val="10000"/>
              </a:spcBef>
              <a:spcAft>
                <a:spcPct val="0"/>
              </a:spcAft>
              <a:buClr>
                <a:srgbClr val="990099"/>
              </a:buClr>
              <a:buSzPct val="125000"/>
              <a:buChar char="•"/>
              <a:defRPr>
                <a:solidFill>
                  <a:srgbClr val="800080"/>
                </a:solidFill>
                <a:latin typeface="Verdana" panose="020B0604030504040204" pitchFamily="34" charset="0"/>
              </a:defRPr>
            </a:lvl8pPr>
            <a:lvl9pPr marL="3886200" indent="-228600" eaLnBrk="0" fontAlgn="base" hangingPunct="0">
              <a:lnSpc>
                <a:spcPct val="110000"/>
              </a:lnSpc>
              <a:spcBef>
                <a:spcPct val="10000"/>
              </a:spcBef>
              <a:spcAft>
                <a:spcPct val="0"/>
              </a:spcAft>
              <a:buClr>
                <a:srgbClr val="990099"/>
              </a:buClr>
              <a:buSzPct val="125000"/>
              <a:buChar char="•"/>
              <a:defRPr>
                <a:solidFill>
                  <a:srgbClr val="800080"/>
                </a:solidFill>
                <a:latin typeface="Verdana" panose="020B0604030504040204" pitchFamily="34" charset="0"/>
              </a:defRPr>
            </a:lvl9pPr>
          </a:lstStyle>
          <a:p>
            <a:pPr>
              <a:lnSpc>
                <a:spcPct val="100000"/>
              </a:lnSpc>
              <a:spcBef>
                <a:spcPct val="0"/>
              </a:spcBef>
              <a:buClrTx/>
              <a:buSzTx/>
              <a:buFontTx/>
              <a:buNone/>
              <a:defRPr/>
            </a:pPr>
            <a:r>
              <a:rPr lang="en-GB" altLang="en-US" sz="2400">
                <a:solidFill>
                  <a:schemeClr val="tx1"/>
                </a:solidFill>
                <a:latin typeface="Times New Roman" panose="02020603050405020304" pitchFamily="18" charset="0"/>
              </a:rPr>
              <a:t> </a:t>
            </a:r>
          </a:p>
        </p:txBody>
      </p:sp>
      <p:pic>
        <p:nvPicPr>
          <p:cNvPr id="9" name="Picture 7">
            <a:extLst>
              <a:ext uri="{FF2B5EF4-FFF2-40B4-BE49-F238E27FC236}">
                <a16:creationId xmlns:a16="http://schemas.microsoft.com/office/drawing/2014/main" id="{54D502C7-E14A-4F3B-BEF9-F2EE4A045EA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auto">
          <a:xfrm>
            <a:off x="187234" y="6272681"/>
            <a:ext cx="1375185" cy="453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3634592"/>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b="1" kern="1200">
          <a:solidFill>
            <a:schemeClr val="accent6">
              <a:lumMod val="7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4B6C1E"/>
        </a:buClr>
        <a:buSzPct val="13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4B6C1E"/>
        </a:buClr>
        <a:buSzPct val="10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4B6C1E"/>
        </a:buClr>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4B6C1E"/>
        </a:buClr>
        <a:buSzPct val="10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4B6C1E"/>
        </a:buClr>
        <a:buSzPct val="10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vanessa@vsni.co.uk"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hyperlink" Target="https://newzealandecology.org/nzje/3472" TargetMode="External"/><Relationship Id="rId7"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3.png"/><Relationship Id="rId9"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957C627-F517-4F5E-B7BE-62B676A07D80}"/>
              </a:ext>
            </a:extLst>
          </p:cNvPr>
          <p:cNvSpPr>
            <a:spLocks noGrp="1" noChangeArrowheads="1"/>
          </p:cNvSpPr>
          <p:nvPr>
            <p:ph type="ctrTitle"/>
          </p:nvPr>
        </p:nvSpPr>
        <p:spPr>
          <a:xfrm>
            <a:off x="0" y="0"/>
            <a:ext cx="11450410" cy="2663825"/>
          </a:xfrm>
        </p:spPr>
        <p:txBody>
          <a:bodyPr anchor="ctr">
            <a:normAutofit fontScale="90000"/>
          </a:bodyPr>
          <a:lstStyle/>
          <a:p>
            <a:pPr>
              <a:lnSpc>
                <a:spcPct val="120000"/>
              </a:lnSpc>
              <a:spcBef>
                <a:spcPct val="20000"/>
              </a:spcBef>
            </a:pPr>
            <a:r>
              <a:rPr lang="en-US" altLang="en-US" sz="5400" dirty="0">
                <a:solidFill>
                  <a:schemeClr val="bg2">
                    <a:lumMod val="25000"/>
                  </a:schemeClr>
                </a:solidFill>
              </a:rPr>
              <a:t>Do Mice Matter?</a:t>
            </a:r>
            <a:br>
              <a:rPr lang="en-US" altLang="en-US" sz="5400" dirty="0">
                <a:solidFill>
                  <a:schemeClr val="bg2">
                    <a:lumMod val="25000"/>
                  </a:schemeClr>
                </a:solidFill>
              </a:rPr>
            </a:br>
            <a:r>
              <a:rPr lang="en-NZ" sz="3100" dirty="0">
                <a:solidFill>
                  <a:schemeClr val="bg2">
                    <a:lumMod val="25000"/>
                  </a:schemeClr>
                </a:solidFill>
              </a:rPr>
              <a:t>The Impact of Mice on a New Zealand Ecosanctuary</a:t>
            </a:r>
            <a:r>
              <a:rPr lang="en-US" altLang="en-US" sz="3100" dirty="0">
                <a:solidFill>
                  <a:schemeClr val="bg2">
                    <a:lumMod val="25000"/>
                  </a:schemeClr>
                </a:solidFill>
              </a:rPr>
              <a:t> </a:t>
            </a:r>
            <a:br>
              <a:rPr lang="en-US" altLang="en-US" sz="5400" dirty="0">
                <a:solidFill>
                  <a:schemeClr val="bg2">
                    <a:lumMod val="25000"/>
                  </a:schemeClr>
                </a:solidFill>
              </a:rPr>
            </a:br>
            <a:endParaRPr lang="en-GB" altLang="en-US" sz="3200" dirty="0">
              <a:solidFill>
                <a:schemeClr val="bg2">
                  <a:lumMod val="25000"/>
                </a:schemeClr>
              </a:solidFill>
            </a:endParaRPr>
          </a:p>
        </p:txBody>
      </p:sp>
      <p:sp>
        <p:nvSpPr>
          <p:cNvPr id="6147" name="Rectangle 3">
            <a:extLst>
              <a:ext uri="{FF2B5EF4-FFF2-40B4-BE49-F238E27FC236}">
                <a16:creationId xmlns:a16="http://schemas.microsoft.com/office/drawing/2014/main" id="{8E624321-3699-4604-9949-2A72DB5DD9D3}"/>
              </a:ext>
            </a:extLst>
          </p:cNvPr>
          <p:cNvSpPr>
            <a:spLocks noGrp="1" noChangeArrowheads="1"/>
          </p:cNvSpPr>
          <p:nvPr>
            <p:ph type="subTitle" idx="1"/>
          </p:nvPr>
        </p:nvSpPr>
        <p:spPr>
          <a:xfrm>
            <a:off x="1680255" y="5111671"/>
            <a:ext cx="8077200" cy="807707"/>
          </a:xfrm>
        </p:spPr>
        <p:txBody>
          <a:bodyPr>
            <a:normAutofit/>
          </a:bodyPr>
          <a:lstStyle/>
          <a:p>
            <a:pPr>
              <a:lnSpc>
                <a:spcPct val="105000"/>
              </a:lnSpc>
              <a:spcBef>
                <a:spcPct val="5000"/>
              </a:spcBef>
            </a:pPr>
            <a:r>
              <a:rPr lang="en-GB" altLang="en-US" sz="2200" b="1"/>
              <a:t>Vanessa Cave</a:t>
            </a:r>
          </a:p>
          <a:p>
            <a:pPr>
              <a:lnSpc>
                <a:spcPct val="105000"/>
              </a:lnSpc>
              <a:spcBef>
                <a:spcPct val="5000"/>
              </a:spcBef>
            </a:pPr>
            <a:r>
              <a:rPr lang="en-GB" altLang="en-US" sz="1600">
                <a:hlinkClick r:id="rId3"/>
              </a:rPr>
              <a:t>vanessa@vsni.co.uk</a:t>
            </a:r>
            <a:endParaRPr lang="en-GB" altLang="en-US" sz="1600"/>
          </a:p>
          <a:p>
            <a:pPr>
              <a:lnSpc>
                <a:spcPct val="105000"/>
              </a:lnSpc>
              <a:spcBef>
                <a:spcPct val="5000"/>
              </a:spcBef>
            </a:pPr>
            <a:endParaRPr lang="en-GB" altLang="en-US" sz="1600"/>
          </a:p>
          <a:p>
            <a:pPr>
              <a:lnSpc>
                <a:spcPct val="105000"/>
              </a:lnSpc>
              <a:spcBef>
                <a:spcPct val="5000"/>
              </a:spcBef>
            </a:pPr>
            <a:endParaRPr lang="en-GB" altLang="en-US" sz="1300"/>
          </a:p>
          <a:p>
            <a:pPr>
              <a:lnSpc>
                <a:spcPct val="105000"/>
              </a:lnSpc>
              <a:spcBef>
                <a:spcPct val="5000"/>
              </a:spcBef>
            </a:pPr>
            <a:endParaRPr lang="en-GB" altLang="en-US" sz="2000"/>
          </a:p>
          <a:p>
            <a:pPr>
              <a:lnSpc>
                <a:spcPct val="105000"/>
              </a:lnSpc>
              <a:spcBef>
                <a:spcPct val="5000"/>
              </a:spcBef>
            </a:pPr>
            <a:endParaRPr lang="en-GB" altLang="en-US" sz="2000" dirty="0"/>
          </a:p>
        </p:txBody>
      </p:sp>
      <p:sp>
        <p:nvSpPr>
          <p:cNvPr id="6148" name="Text Box 7">
            <a:extLst>
              <a:ext uri="{FF2B5EF4-FFF2-40B4-BE49-F238E27FC236}">
                <a16:creationId xmlns:a16="http://schemas.microsoft.com/office/drawing/2014/main" id="{79BFE520-54D1-4204-A4E3-306B72166960}"/>
              </a:ext>
            </a:extLst>
          </p:cNvPr>
          <p:cNvSpPr txBox="1">
            <a:spLocks noChangeArrowheads="1"/>
          </p:cNvSpPr>
          <p:nvPr/>
        </p:nvSpPr>
        <p:spPr bwMode="auto">
          <a:xfrm>
            <a:off x="3485586" y="6130021"/>
            <a:ext cx="4479239" cy="1018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4B6C1E"/>
              </a:buClr>
              <a:buSzPct val="125000"/>
              <a:buChar char="•"/>
              <a:defRPr sz="2400">
                <a:solidFill>
                  <a:srgbClr val="000000"/>
                </a:solidFill>
                <a:latin typeface="Verdana" panose="020B0604030504040204" pitchFamily="34" charset="0"/>
              </a:defRPr>
            </a:lvl1pPr>
            <a:lvl2pPr marL="742950" indent="-285750">
              <a:spcBef>
                <a:spcPct val="20000"/>
              </a:spcBef>
              <a:buClr>
                <a:srgbClr val="4B6C1E"/>
              </a:buClr>
              <a:buSzPct val="125000"/>
              <a:buChar char="•"/>
              <a:defRPr>
                <a:solidFill>
                  <a:schemeClr val="tx2"/>
                </a:solidFill>
                <a:latin typeface="Verdana" panose="020B0604030504040204" pitchFamily="34" charset="0"/>
              </a:defRPr>
            </a:lvl2pPr>
            <a:lvl3pPr marL="1143000" indent="-228600">
              <a:spcBef>
                <a:spcPct val="20000"/>
              </a:spcBef>
              <a:buClr>
                <a:srgbClr val="4B6C1E"/>
              </a:buClr>
              <a:buSzPct val="125000"/>
              <a:buChar char="•"/>
              <a:defRPr sz="1600">
                <a:solidFill>
                  <a:schemeClr val="tx2"/>
                </a:solidFill>
                <a:latin typeface="Verdana" panose="020B0604030504040204" pitchFamily="34" charset="0"/>
              </a:defRPr>
            </a:lvl3pPr>
            <a:lvl4pPr marL="1600200" indent="-228600">
              <a:spcBef>
                <a:spcPct val="20000"/>
              </a:spcBef>
              <a:buClr>
                <a:srgbClr val="42B275"/>
              </a:buClr>
              <a:buSzPct val="125000"/>
              <a:buChar char="•"/>
              <a:defRPr sz="1400">
                <a:solidFill>
                  <a:schemeClr val="tx2"/>
                </a:solidFill>
                <a:latin typeface="Verdana" panose="020B0604030504040204" pitchFamily="34" charset="0"/>
              </a:defRPr>
            </a:lvl4pPr>
            <a:lvl5pPr marL="2057400" indent="-228600">
              <a:spcBef>
                <a:spcPct val="20000"/>
              </a:spcBef>
              <a:buChar char="»"/>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har char="»"/>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har char="»"/>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har char="»"/>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har char="»"/>
              <a:defRPr sz="2000">
                <a:solidFill>
                  <a:schemeClr val="tx1"/>
                </a:solidFill>
                <a:latin typeface="Garamond" panose="02020404030301010803" pitchFamily="18" charset="0"/>
              </a:defRPr>
            </a:lvl9p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GB" altLang="en-US" sz="14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rPr>
              <a:t>November 2025</a:t>
            </a:r>
          </a:p>
          <a:p>
            <a:pPr algn="ctr" eaLnBrk="0" fontAlgn="base" hangingPunct="0">
              <a:lnSpc>
                <a:spcPct val="150000"/>
              </a:lnSpc>
              <a:spcBef>
                <a:spcPct val="0"/>
              </a:spcBef>
              <a:spcAft>
                <a:spcPct val="0"/>
              </a:spcAft>
              <a:buClrTx/>
              <a:buSzTx/>
              <a:buNone/>
              <a:defRPr/>
            </a:pPr>
            <a:r>
              <a:rPr lang="en-US" sz="1400" b="1" i="1" dirty="0"/>
              <a:t>Biometrics in the Bush Capital</a:t>
            </a:r>
          </a:p>
          <a:p>
            <a:pPr marL="0" marR="0" lvl="0" indent="0" algn="ctr" defTabSz="914400" rtl="0" eaLnBrk="0" fontAlgn="base" latinLnBrk="0" hangingPunct="0">
              <a:lnSpc>
                <a:spcPct val="150000"/>
              </a:lnSpc>
              <a:spcBef>
                <a:spcPct val="0"/>
              </a:spcBef>
              <a:spcAft>
                <a:spcPct val="0"/>
              </a:spcAft>
              <a:buClrTx/>
              <a:buSzTx/>
              <a:buFontTx/>
              <a:buNone/>
              <a:tabLst/>
              <a:defRPr/>
            </a:pPr>
            <a:endParaRPr kumimoji="0" lang="en-GB" altLang="en-US" sz="1400" b="0" i="0" u="none" strike="noStrike" kern="1200" cap="none" spc="0" normalizeH="0" baseline="0" noProof="0" dirty="0">
              <a:ln>
                <a:noFill/>
              </a:ln>
              <a:solidFill>
                <a:srgbClr val="000000"/>
              </a:solidFill>
              <a:effectLst/>
              <a:uLnTx/>
              <a:uFillTx/>
              <a:latin typeface="Verdana" panose="020B0604030504040204" pitchFamily="34" charset="0"/>
              <a:ea typeface="+mn-ea"/>
              <a:cs typeface="+mn-cs"/>
            </a:endParaRPr>
          </a:p>
        </p:txBody>
      </p:sp>
      <p:sp>
        <p:nvSpPr>
          <p:cNvPr id="5" name="AutoShape 2">
            <a:extLst>
              <a:ext uri="{FF2B5EF4-FFF2-40B4-BE49-F238E27FC236}">
                <a16:creationId xmlns:a16="http://schemas.microsoft.com/office/drawing/2014/main" id="{4B1BAF9A-44BF-55CB-CB24-ECE42C19D42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4" name="AutoShape 4">
            <a:extLst>
              <a:ext uri="{FF2B5EF4-FFF2-40B4-BE49-F238E27FC236}">
                <a16:creationId xmlns:a16="http://schemas.microsoft.com/office/drawing/2014/main" id="{847E10C0-5FDD-01AA-A20E-549DC1E5F8B3}"/>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7" name="Picture 6">
            <a:extLst>
              <a:ext uri="{FF2B5EF4-FFF2-40B4-BE49-F238E27FC236}">
                <a16:creationId xmlns:a16="http://schemas.microsoft.com/office/drawing/2014/main" id="{BDFF4F0D-041F-3E35-89DD-70CCEA9FF6AD}"/>
              </a:ext>
            </a:extLst>
          </p:cNvPr>
          <p:cNvPicPr>
            <a:picLocks noChangeAspect="1"/>
          </p:cNvPicPr>
          <p:nvPr/>
        </p:nvPicPr>
        <p:blipFill>
          <a:blip r:embed="rId4"/>
          <a:stretch>
            <a:fillRect/>
          </a:stretch>
        </p:blipFill>
        <p:spPr>
          <a:xfrm>
            <a:off x="3013755" y="1970503"/>
            <a:ext cx="5410200" cy="2930525"/>
          </a:xfrm>
          <a:prstGeom prst="rect">
            <a:avLst/>
          </a:prstGeom>
        </p:spPr>
      </p:pic>
      <p:pic>
        <p:nvPicPr>
          <p:cNvPr id="2" name="Picture 1" descr="A blue text on a black background&#10;&#10;AI-generated content may be incorrect.">
            <a:extLst>
              <a:ext uri="{FF2B5EF4-FFF2-40B4-BE49-F238E27FC236}">
                <a16:creationId xmlns:a16="http://schemas.microsoft.com/office/drawing/2014/main" id="{2756C466-D9DF-A20C-907F-529C64173FA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414869" y="6255976"/>
            <a:ext cx="1932000" cy="504000"/>
          </a:xfrm>
          <a:prstGeom prst="rect">
            <a:avLst/>
          </a:prstGeom>
          <a:noFill/>
          <a:ln>
            <a:noFill/>
          </a:ln>
        </p:spPr>
      </p:pic>
    </p:spTree>
    <p:extLst>
      <p:ext uri="{BB962C8B-B14F-4D97-AF65-F5344CB8AC3E}">
        <p14:creationId xmlns:p14="http://schemas.microsoft.com/office/powerpoint/2010/main" val="20597098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5B040-5273-BD39-4EFA-EF86AE0441E4}"/>
              </a:ext>
            </a:extLst>
          </p:cNvPr>
          <p:cNvSpPr>
            <a:spLocks noGrp="1"/>
          </p:cNvSpPr>
          <p:nvPr>
            <p:ph type="title"/>
          </p:nvPr>
        </p:nvSpPr>
        <p:spPr/>
        <p:txBody>
          <a:bodyPr/>
          <a:lstStyle/>
          <a:p>
            <a:r>
              <a:rPr lang="en-US" dirty="0">
                <a:ea typeface="Verdana"/>
              </a:rPr>
              <a:t>83% Confidence Intervals</a:t>
            </a:r>
            <a:endParaRPr lang="en-US" dirty="0"/>
          </a:p>
        </p:txBody>
      </p:sp>
      <p:sp>
        <p:nvSpPr>
          <p:cNvPr id="3" name="Content Placeholder 2">
            <a:extLst>
              <a:ext uri="{FF2B5EF4-FFF2-40B4-BE49-F238E27FC236}">
                <a16:creationId xmlns:a16="http://schemas.microsoft.com/office/drawing/2014/main" id="{2E1E4CD7-F2A1-4D12-AA54-A50754A4B4F7}"/>
              </a:ext>
            </a:extLst>
          </p:cNvPr>
          <p:cNvSpPr>
            <a:spLocks noGrp="1"/>
          </p:cNvSpPr>
          <p:nvPr>
            <p:ph idx="1"/>
          </p:nvPr>
        </p:nvSpPr>
        <p:spPr>
          <a:xfrm>
            <a:off x="629193" y="1162593"/>
            <a:ext cx="11246431" cy="5996349"/>
          </a:xfrm>
        </p:spPr>
        <p:txBody>
          <a:bodyPr vert="horz" lIns="91440" tIns="45720" rIns="91440" bIns="45720" rtlCol="0" anchor="t">
            <a:normAutofit/>
          </a:bodyPr>
          <a:lstStyle/>
          <a:p>
            <a:r>
              <a:rPr lang="en-US" sz="2300" dirty="0">
                <a:latin typeface="Calibri" panose="020F0502020204030204" pitchFamily="34" charset="0"/>
                <a:ea typeface="Verdana"/>
                <a:cs typeface="Calibri" panose="020F0502020204030204" pitchFamily="34" charset="0"/>
              </a:rPr>
              <a:t>Differences in the temporal trends examined using 83% C.I.s</a:t>
            </a:r>
          </a:p>
          <a:p>
            <a:pPr marL="0" indent="0">
              <a:buNone/>
            </a:pPr>
            <a:r>
              <a:rPr lang="en-US" sz="2300" b="1" i="1" dirty="0">
                <a:solidFill>
                  <a:srgbClr val="0000FF"/>
                </a:solidFill>
                <a:latin typeface="Calibri" panose="020F0502020204030204" pitchFamily="34" charset="0"/>
                <a:ea typeface="Verdana"/>
                <a:cs typeface="Calibri" panose="020F0502020204030204" pitchFamily="34" charset="0"/>
              </a:rPr>
              <a:t>Why not 95%?</a:t>
            </a:r>
          </a:p>
          <a:p>
            <a:pPr marL="0" indent="0">
              <a:buNone/>
            </a:pPr>
            <a:r>
              <a:rPr lang="en-US" sz="2300" dirty="0">
                <a:latin typeface="Calibri" panose="020F0502020204030204" pitchFamily="34" charset="0"/>
                <a:ea typeface="Verdana"/>
                <a:cs typeface="Calibri" panose="020F0502020204030204" pitchFamily="34" charset="0"/>
              </a:rPr>
              <a:t>For two independent Normally distributed samples, of equal size and common variance …</a:t>
            </a:r>
          </a:p>
          <a:p>
            <a:r>
              <a:rPr lang="en-US" sz="2300" dirty="0">
                <a:latin typeface="Calibri" panose="020F0502020204030204" pitchFamily="34" charset="0"/>
                <a:ea typeface="Verdana"/>
                <a:cs typeface="Calibri" panose="020F0502020204030204" pitchFamily="34" charset="0"/>
              </a:rPr>
              <a:t>just touching 83% C.I.s corresponds to a two-tailed t-test with a p-value of ≈ 0.05 </a:t>
            </a:r>
          </a:p>
          <a:p>
            <a:pPr marL="0" indent="0">
              <a:buNone/>
            </a:pPr>
            <a:r>
              <a:rPr lang="en-US" sz="2300" dirty="0">
                <a:latin typeface="Calibri" panose="020F0502020204030204" pitchFamily="34" charset="0"/>
                <a:ea typeface="Verdana"/>
                <a:cs typeface="Calibri" panose="020F0502020204030204" pitchFamily="34" charset="0"/>
              </a:rPr>
              <a:t>whereas</a:t>
            </a:r>
          </a:p>
          <a:p>
            <a:r>
              <a:rPr lang="en-US" sz="2300" dirty="0">
                <a:latin typeface="Calibri" panose="020F0502020204030204" pitchFamily="34" charset="0"/>
                <a:ea typeface="Verdana"/>
                <a:cs typeface="Calibri" panose="020F0502020204030204" pitchFamily="34" charset="0"/>
              </a:rPr>
              <a:t>just touching 95% C.I.s corresponds to a two-tailed t-test with a p-value of ≈ 0.005 </a:t>
            </a:r>
          </a:p>
          <a:p>
            <a:pPr marL="0" indent="0">
              <a:buNone/>
            </a:pPr>
            <a:endParaRPr lang="en-US" sz="2400" dirty="0">
              <a:latin typeface="Calibri" panose="020F0502020204030204" pitchFamily="34" charset="0"/>
              <a:ea typeface="Verdana"/>
              <a:cs typeface="Calibri" panose="020F0502020204030204" pitchFamily="34" charset="0"/>
            </a:endParaRPr>
          </a:p>
        </p:txBody>
      </p:sp>
      <p:pic>
        <p:nvPicPr>
          <p:cNvPr id="7" name="Picture 6">
            <a:extLst>
              <a:ext uri="{FF2B5EF4-FFF2-40B4-BE49-F238E27FC236}">
                <a16:creationId xmlns:a16="http://schemas.microsoft.com/office/drawing/2014/main" id="{74ACCFA4-F8BE-55FA-8417-46086E4484A1}"/>
              </a:ext>
            </a:extLst>
          </p:cNvPr>
          <p:cNvPicPr>
            <a:picLocks noChangeAspect="1"/>
          </p:cNvPicPr>
          <p:nvPr/>
        </p:nvPicPr>
        <p:blipFill>
          <a:blip r:embed="rId3"/>
          <a:stretch>
            <a:fillRect/>
          </a:stretch>
        </p:blipFill>
        <p:spPr>
          <a:xfrm>
            <a:off x="3812264" y="4220473"/>
            <a:ext cx="3595701" cy="2623395"/>
          </a:xfrm>
          <a:prstGeom prst="rect">
            <a:avLst/>
          </a:prstGeom>
        </p:spPr>
      </p:pic>
      <p:pic>
        <p:nvPicPr>
          <p:cNvPr id="5" name="Picture 4" descr="A blue text on a black background&#10;&#10;AI-generated content may be incorrect.">
            <a:extLst>
              <a:ext uri="{FF2B5EF4-FFF2-40B4-BE49-F238E27FC236}">
                <a16:creationId xmlns:a16="http://schemas.microsoft.com/office/drawing/2014/main" id="{76112DC3-C45E-0F6A-AC33-4A3803DBE9E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14869" y="6255976"/>
            <a:ext cx="1932000" cy="504000"/>
          </a:xfrm>
          <a:prstGeom prst="rect">
            <a:avLst/>
          </a:prstGeom>
          <a:noFill/>
          <a:ln>
            <a:noFill/>
          </a:ln>
        </p:spPr>
      </p:pic>
    </p:spTree>
    <p:extLst>
      <p:ext uri="{BB962C8B-B14F-4D97-AF65-F5344CB8AC3E}">
        <p14:creationId xmlns:p14="http://schemas.microsoft.com/office/powerpoint/2010/main" val="32967824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5B040-5273-BD39-4EFA-EF86AE0441E4}"/>
              </a:ext>
            </a:extLst>
          </p:cNvPr>
          <p:cNvSpPr>
            <a:spLocks noGrp="1"/>
          </p:cNvSpPr>
          <p:nvPr>
            <p:ph type="title"/>
          </p:nvPr>
        </p:nvSpPr>
        <p:spPr/>
        <p:txBody>
          <a:bodyPr/>
          <a:lstStyle/>
          <a:p>
            <a:r>
              <a:rPr lang="en-US" dirty="0">
                <a:ea typeface="Verdana"/>
              </a:rPr>
              <a:t>The Results</a:t>
            </a:r>
            <a:endParaRPr lang="en-US" dirty="0"/>
          </a:p>
        </p:txBody>
      </p:sp>
      <p:pic>
        <p:nvPicPr>
          <p:cNvPr id="4" name="Picture 3" descr="image_blog">
            <a:extLst>
              <a:ext uri="{FF2B5EF4-FFF2-40B4-BE49-F238E27FC236}">
                <a16:creationId xmlns:a16="http://schemas.microsoft.com/office/drawing/2014/main" id="{57C54879-7C6B-6AF9-AB7E-504CC8D851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9" t="17153" r="58499" b="66830"/>
          <a:stretch/>
        </p:blipFill>
        <p:spPr bwMode="auto">
          <a:xfrm>
            <a:off x="8292609" y="6019656"/>
            <a:ext cx="3157801" cy="82421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C90AD45-4BBB-E641-65F2-0C0137D0D726}"/>
              </a:ext>
            </a:extLst>
          </p:cNvPr>
          <p:cNvSpPr txBox="1"/>
          <p:nvPr/>
        </p:nvSpPr>
        <p:spPr>
          <a:xfrm>
            <a:off x="6522528" y="770694"/>
            <a:ext cx="2540644" cy="369332"/>
          </a:xfrm>
          <a:prstGeom prst="rect">
            <a:avLst/>
          </a:prstGeom>
          <a:noFill/>
        </p:spPr>
        <p:txBody>
          <a:bodyPr wrap="square" rtlCol="0">
            <a:spAutoFit/>
          </a:bodyPr>
          <a:lstStyle/>
          <a:p>
            <a:r>
              <a:rPr lang="en-NZ" dirty="0">
                <a:solidFill>
                  <a:srgbClr val="0000FF"/>
                </a:solidFill>
                <a:latin typeface="Calibri" panose="020F0502020204030204" pitchFamily="34" charset="0"/>
                <a:cs typeface="Calibri" panose="020F0502020204030204" pitchFamily="34" charset="0"/>
              </a:rPr>
              <a:t>Treatment Switch</a:t>
            </a:r>
          </a:p>
        </p:txBody>
      </p:sp>
      <p:pic>
        <p:nvPicPr>
          <p:cNvPr id="7170" name="Picture 2" descr="House mice frequently survive eradication attempts in mainland ecosanctuaries, and so may become abundant if a predator free New Zealand is successfully achieved.">
            <a:extLst>
              <a:ext uri="{FF2B5EF4-FFF2-40B4-BE49-F238E27FC236}">
                <a16:creationId xmlns:a16="http://schemas.microsoft.com/office/drawing/2014/main" id="{F7127BFD-4780-0C35-BAC8-DB3DB75EEE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862" y="4253696"/>
            <a:ext cx="2352677" cy="176596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221662B-333B-7CE2-1617-AD68038E1B70}"/>
              </a:ext>
            </a:extLst>
          </p:cNvPr>
          <p:cNvSpPr/>
          <p:nvPr/>
        </p:nvSpPr>
        <p:spPr>
          <a:xfrm>
            <a:off x="10963275" y="0"/>
            <a:ext cx="1362075" cy="12023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7" name="Picture 6">
            <a:extLst>
              <a:ext uri="{FF2B5EF4-FFF2-40B4-BE49-F238E27FC236}">
                <a16:creationId xmlns:a16="http://schemas.microsoft.com/office/drawing/2014/main" id="{48458FF0-4904-B791-B7EE-FCF14447C3E9}"/>
              </a:ext>
            </a:extLst>
          </p:cNvPr>
          <p:cNvPicPr>
            <a:picLocks noChangeAspect="1"/>
          </p:cNvPicPr>
          <p:nvPr/>
        </p:nvPicPr>
        <p:blipFill>
          <a:blip r:embed="rId5"/>
          <a:stretch>
            <a:fillRect/>
          </a:stretch>
        </p:blipFill>
        <p:spPr>
          <a:xfrm>
            <a:off x="2866145" y="1071221"/>
            <a:ext cx="8584265" cy="5772647"/>
          </a:xfrm>
          <a:prstGeom prst="rect">
            <a:avLst/>
          </a:prstGeom>
        </p:spPr>
      </p:pic>
    </p:spTree>
    <p:extLst>
      <p:ext uri="{BB962C8B-B14F-4D97-AF65-F5344CB8AC3E}">
        <p14:creationId xmlns:p14="http://schemas.microsoft.com/office/powerpoint/2010/main" val="36405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5B040-5273-BD39-4EFA-EF86AE0441E4}"/>
              </a:ext>
            </a:extLst>
          </p:cNvPr>
          <p:cNvSpPr>
            <a:spLocks noGrp="1"/>
          </p:cNvSpPr>
          <p:nvPr>
            <p:ph type="title"/>
          </p:nvPr>
        </p:nvSpPr>
        <p:spPr/>
        <p:txBody>
          <a:bodyPr/>
          <a:lstStyle/>
          <a:p>
            <a:r>
              <a:rPr lang="en-US" dirty="0">
                <a:ea typeface="Verdana"/>
              </a:rPr>
              <a:t>The Implications</a:t>
            </a:r>
            <a:endParaRPr lang="en-US" dirty="0"/>
          </a:p>
        </p:txBody>
      </p:sp>
      <p:sp>
        <p:nvSpPr>
          <p:cNvPr id="3" name="Content Placeholder 2">
            <a:extLst>
              <a:ext uri="{FF2B5EF4-FFF2-40B4-BE49-F238E27FC236}">
                <a16:creationId xmlns:a16="http://schemas.microsoft.com/office/drawing/2014/main" id="{2E1E4CD7-F2A1-4D12-AA54-A50754A4B4F7}"/>
              </a:ext>
            </a:extLst>
          </p:cNvPr>
          <p:cNvSpPr>
            <a:spLocks noGrp="1"/>
          </p:cNvSpPr>
          <p:nvPr>
            <p:ph idx="1"/>
          </p:nvPr>
        </p:nvSpPr>
        <p:spPr/>
        <p:txBody>
          <a:bodyPr vert="horz" lIns="91440" tIns="45720" rIns="91440" bIns="45720" rtlCol="0" anchor="t">
            <a:normAutofit/>
          </a:bodyPr>
          <a:lstStyle/>
          <a:p>
            <a:pPr>
              <a:defRPr/>
            </a:pPr>
            <a:r>
              <a:rPr lang="en-US" sz="2300" dirty="0">
                <a:latin typeface="Calibri" panose="020F0502020204030204" pitchFamily="34" charset="0"/>
                <a:ea typeface="Verdana"/>
                <a:cs typeface="Calibri" panose="020F0502020204030204" pitchFamily="34" charset="0"/>
              </a:rPr>
              <a:t>Mice may be catastrophic in ecosanctuaries that focus on the recovery of invertebrates (or their predators)</a:t>
            </a:r>
          </a:p>
          <a:p>
            <a:pPr>
              <a:defRPr/>
            </a:pPr>
            <a:r>
              <a:rPr lang="en-US" sz="2300" dirty="0">
                <a:latin typeface="Calibri" panose="020F0502020204030204" pitchFamily="34" charset="0"/>
                <a:ea typeface="Verdana"/>
                <a:cs typeface="Calibri" panose="020F0502020204030204" pitchFamily="34" charset="0"/>
              </a:rPr>
              <a:t>Need more cost-effective methods for controlling mice in fenced ecosanctuaries</a:t>
            </a:r>
            <a:br>
              <a:rPr lang="en-US" sz="1600" dirty="0"/>
            </a:br>
            <a:endParaRPr lang="en-US" dirty="0">
              <a:ea typeface="Verdana"/>
            </a:endParaRPr>
          </a:p>
        </p:txBody>
      </p:sp>
      <p:grpSp>
        <p:nvGrpSpPr>
          <p:cNvPr id="10" name="Group 9">
            <a:extLst>
              <a:ext uri="{FF2B5EF4-FFF2-40B4-BE49-F238E27FC236}">
                <a16:creationId xmlns:a16="http://schemas.microsoft.com/office/drawing/2014/main" id="{6F0B8FE2-55AC-069A-5812-62D78B8024D5}"/>
              </a:ext>
            </a:extLst>
          </p:cNvPr>
          <p:cNvGrpSpPr/>
          <p:nvPr/>
        </p:nvGrpSpPr>
        <p:grpSpPr>
          <a:xfrm>
            <a:off x="138897" y="2581515"/>
            <a:ext cx="7859209" cy="4178461"/>
            <a:chOff x="173621" y="2379916"/>
            <a:chExt cx="8247980" cy="4478084"/>
          </a:xfrm>
        </p:grpSpPr>
        <p:pic>
          <p:nvPicPr>
            <p:cNvPr id="8" name="Picture 7">
              <a:extLst>
                <a:ext uri="{FF2B5EF4-FFF2-40B4-BE49-F238E27FC236}">
                  <a16:creationId xmlns:a16="http://schemas.microsoft.com/office/drawing/2014/main" id="{FD9595AA-3947-0D0B-2414-BEACB34708A0}"/>
                </a:ext>
              </a:extLst>
            </p:cNvPr>
            <p:cNvPicPr>
              <a:picLocks noChangeAspect="1"/>
            </p:cNvPicPr>
            <p:nvPr/>
          </p:nvPicPr>
          <p:blipFill rotWithShape="1">
            <a:blip r:embed="rId3"/>
            <a:srcRect r="1741"/>
            <a:stretch/>
          </p:blipFill>
          <p:spPr>
            <a:xfrm>
              <a:off x="173621" y="2379916"/>
              <a:ext cx="8247980" cy="4463952"/>
            </a:xfrm>
            <a:prstGeom prst="rect">
              <a:avLst/>
            </a:prstGeom>
          </p:spPr>
        </p:pic>
        <p:sp>
          <p:nvSpPr>
            <p:cNvPr id="9" name="Rectangle 8">
              <a:extLst>
                <a:ext uri="{FF2B5EF4-FFF2-40B4-BE49-F238E27FC236}">
                  <a16:creationId xmlns:a16="http://schemas.microsoft.com/office/drawing/2014/main" id="{3A8A75FE-09AF-0422-29D1-B06172C30D80}"/>
                </a:ext>
              </a:extLst>
            </p:cNvPr>
            <p:cNvSpPr/>
            <p:nvPr/>
          </p:nvSpPr>
          <p:spPr>
            <a:xfrm>
              <a:off x="6215605" y="6082496"/>
              <a:ext cx="1406324" cy="77550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Z"/>
            </a:p>
          </p:txBody>
        </p:sp>
      </p:grpSp>
      <p:pic>
        <p:nvPicPr>
          <p:cNvPr id="5" name="Picture 4" descr="A blue text on a black background&#10;&#10;AI-generated content may be incorrect.">
            <a:extLst>
              <a:ext uri="{FF2B5EF4-FFF2-40B4-BE49-F238E27FC236}">
                <a16:creationId xmlns:a16="http://schemas.microsoft.com/office/drawing/2014/main" id="{21DA6B2D-66DB-1502-22C8-26427070E81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14869" y="6255976"/>
            <a:ext cx="1932000" cy="504000"/>
          </a:xfrm>
          <a:prstGeom prst="rect">
            <a:avLst/>
          </a:prstGeom>
          <a:noFill/>
          <a:ln>
            <a:noFill/>
          </a:ln>
        </p:spPr>
      </p:pic>
    </p:spTree>
    <p:extLst>
      <p:ext uri="{BB962C8B-B14F-4D97-AF65-F5344CB8AC3E}">
        <p14:creationId xmlns:p14="http://schemas.microsoft.com/office/powerpoint/2010/main" val="2655244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D3307-FB59-77D4-ED36-E41A85C7ED36}"/>
              </a:ext>
            </a:extLst>
          </p:cNvPr>
          <p:cNvSpPr>
            <a:spLocks noGrp="1"/>
          </p:cNvSpPr>
          <p:nvPr>
            <p:ph type="title"/>
          </p:nvPr>
        </p:nvSpPr>
        <p:spPr/>
        <p:txBody>
          <a:bodyPr/>
          <a:lstStyle/>
          <a:p>
            <a:r>
              <a:rPr lang="en-US" dirty="0"/>
              <a:t>What About Replication?</a:t>
            </a:r>
            <a:endParaRPr lang="en-NZ" dirty="0"/>
          </a:p>
        </p:txBody>
      </p:sp>
      <p:sp>
        <p:nvSpPr>
          <p:cNvPr id="3" name="Content Placeholder 2">
            <a:extLst>
              <a:ext uri="{FF2B5EF4-FFF2-40B4-BE49-F238E27FC236}">
                <a16:creationId xmlns:a16="http://schemas.microsoft.com/office/drawing/2014/main" id="{C534CD03-08BA-0C48-983E-2C096F8FCBD4}"/>
              </a:ext>
            </a:extLst>
          </p:cNvPr>
          <p:cNvSpPr>
            <a:spLocks noGrp="1"/>
          </p:cNvSpPr>
          <p:nvPr>
            <p:ph idx="1"/>
          </p:nvPr>
        </p:nvSpPr>
        <p:spPr>
          <a:xfrm>
            <a:off x="506249" y="1077686"/>
            <a:ext cx="11050537" cy="5178290"/>
          </a:xfrm>
        </p:spPr>
        <p:txBody>
          <a:bodyPr>
            <a:normAutofit/>
          </a:bodyPr>
          <a:lstStyle/>
          <a:p>
            <a:pPr marL="0" indent="0">
              <a:buNone/>
            </a:pPr>
            <a:r>
              <a:rPr lang="en-US" b="1" dirty="0">
                <a:latin typeface="Calibri" panose="020F0502020204030204" pitchFamily="34" charset="0"/>
                <a:ea typeface="Calibri" panose="020F0502020204030204" pitchFamily="34" charset="0"/>
                <a:cs typeface="Calibri" panose="020F0502020204030204" pitchFamily="34" charset="0"/>
              </a:rPr>
              <a:t>Two blocks (2 sequences):</a:t>
            </a:r>
            <a:endParaRPr lang="en-US" dirty="0">
              <a:latin typeface="Calibri" panose="020F0502020204030204" pitchFamily="34" charset="0"/>
              <a:ea typeface="Calibri" panose="020F0502020204030204" pitchFamily="34" charset="0"/>
              <a:cs typeface="Calibri" panose="020F0502020204030204" pitchFamily="34" charset="0"/>
            </a:endParaRPr>
          </a:p>
          <a:p>
            <a:r>
              <a:rPr lang="en-US" dirty="0">
                <a:latin typeface="Calibri" panose="020F0502020204030204" pitchFamily="34" charset="0"/>
                <a:ea typeface="Calibri" panose="020F0502020204030204" pitchFamily="34" charset="0"/>
                <a:cs typeface="Calibri" panose="020F0502020204030204" pitchFamily="34" charset="0"/>
              </a:rPr>
              <a:t>Block IH: </a:t>
            </a:r>
            <a:r>
              <a:rPr 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High </a:t>
            </a:r>
            <a:r>
              <a:rPr lang="en-US" dirty="0">
                <a:latin typeface="Calibri" panose="020F0502020204030204" pitchFamily="34" charset="0"/>
                <a:ea typeface="Calibri" panose="020F0502020204030204" pitchFamily="34" charset="0"/>
                <a:cs typeface="Calibri" panose="020F0502020204030204" pitchFamily="34" charset="0"/>
              </a:rPr>
              <a:t>mice          </a:t>
            </a:r>
            <a:r>
              <a:rPr lang="en-US" b="1" dirty="0">
                <a:solidFill>
                  <a:srgbClr val="0000FF"/>
                </a:solidFill>
                <a:latin typeface="Calibri" panose="020F0502020204030204" pitchFamily="34" charset="0"/>
                <a:ea typeface="Calibri" panose="020F0502020204030204" pitchFamily="34" charset="0"/>
                <a:cs typeface="Calibri" panose="020F0502020204030204" pitchFamily="34" charset="0"/>
              </a:rPr>
              <a:t>Low</a:t>
            </a:r>
            <a:r>
              <a:rPr lang="en-US" dirty="0">
                <a:latin typeface="Calibri" panose="020F0502020204030204" pitchFamily="34" charset="0"/>
                <a:ea typeface="Calibri" panose="020F0502020204030204" pitchFamily="34" charset="0"/>
                <a:cs typeface="Calibri" panose="020F0502020204030204" pitchFamily="34" charset="0"/>
              </a:rPr>
              <a:t> mice</a:t>
            </a:r>
          </a:p>
          <a:p>
            <a:r>
              <a:rPr lang="en-US" dirty="0">
                <a:latin typeface="Calibri" panose="020F0502020204030204" pitchFamily="34" charset="0"/>
                <a:ea typeface="Calibri" panose="020F0502020204030204" pitchFamily="34" charset="0"/>
                <a:cs typeface="Calibri" panose="020F0502020204030204" pitchFamily="34" charset="0"/>
              </a:rPr>
              <a:t>Block IL:  </a:t>
            </a:r>
            <a:r>
              <a:rPr lang="en-US" b="1" dirty="0">
                <a:solidFill>
                  <a:srgbClr val="0000FF"/>
                </a:solidFill>
                <a:latin typeface="Calibri" panose="020F0502020204030204" pitchFamily="34" charset="0"/>
                <a:ea typeface="Calibri" panose="020F0502020204030204" pitchFamily="34" charset="0"/>
                <a:cs typeface="Calibri" panose="020F0502020204030204" pitchFamily="34" charset="0"/>
              </a:rPr>
              <a:t>Low</a:t>
            </a:r>
            <a:r>
              <a:rPr lang="en-US" dirty="0">
                <a:latin typeface="Calibri" panose="020F0502020204030204" pitchFamily="34" charset="0"/>
                <a:ea typeface="Calibri" panose="020F0502020204030204" pitchFamily="34" charset="0"/>
                <a:cs typeface="Calibri" panose="020F0502020204030204" pitchFamily="34" charset="0"/>
              </a:rPr>
              <a:t> mice          </a:t>
            </a:r>
            <a:r>
              <a:rPr lang="en-US" b="1" dirty="0">
                <a:solidFill>
                  <a:srgbClr val="FF0000"/>
                </a:solidFill>
                <a:latin typeface="Calibri" panose="020F0502020204030204" pitchFamily="34" charset="0"/>
                <a:ea typeface="Calibri" panose="020F0502020204030204" pitchFamily="34" charset="0"/>
                <a:cs typeface="Calibri" panose="020F0502020204030204" pitchFamily="34" charset="0"/>
              </a:rPr>
              <a:t>High</a:t>
            </a:r>
            <a:r>
              <a:rPr lang="en-US" dirty="0">
                <a:latin typeface="Calibri" panose="020F0502020204030204" pitchFamily="34" charset="0"/>
                <a:ea typeface="Calibri" panose="020F0502020204030204" pitchFamily="34" charset="0"/>
                <a:cs typeface="Calibri" panose="020F0502020204030204" pitchFamily="34" charset="0"/>
              </a:rPr>
              <a:t> mice</a:t>
            </a:r>
          </a:p>
          <a:p>
            <a:pPr>
              <a:lnSpc>
                <a:spcPct val="120000"/>
              </a:lnSpc>
            </a:pPr>
            <a:r>
              <a:rPr lang="en-US" dirty="0">
                <a:latin typeface="Calibri" panose="020F0502020204030204" pitchFamily="34" charset="0"/>
                <a:ea typeface="Calibri" panose="020F0502020204030204" pitchFamily="34" charset="0"/>
                <a:cs typeface="Calibri" panose="020F0502020204030204" pitchFamily="34" charset="0"/>
              </a:rPr>
              <a:t>The trial was very expensive and logistically challenging</a:t>
            </a:r>
          </a:p>
          <a:p>
            <a:pPr lvl="1">
              <a:lnSpc>
                <a:spcPct val="120000"/>
              </a:lnSpc>
            </a:pPr>
            <a:r>
              <a:rPr lang="en-US" dirty="0">
                <a:latin typeface="Calibri" panose="020F0502020204030204" pitchFamily="34" charset="0"/>
                <a:ea typeface="Calibri" panose="020F0502020204030204" pitchFamily="34" charset="0"/>
                <a:cs typeface="Calibri" panose="020F0502020204030204" pitchFamily="34" charset="0"/>
              </a:rPr>
              <a:t>Independent replication of the sequences was infeasible</a:t>
            </a:r>
          </a:p>
          <a:p>
            <a:pPr>
              <a:lnSpc>
                <a:spcPct val="120000"/>
              </a:lnSpc>
            </a:pPr>
            <a:r>
              <a:rPr lang="en-US" dirty="0">
                <a:latin typeface="Calibri" panose="020F0502020204030204" pitchFamily="34" charset="0"/>
                <a:ea typeface="Calibri" panose="020F0502020204030204" pitchFamily="34" charset="0"/>
                <a:cs typeface="Calibri" panose="020F0502020204030204" pitchFamily="34" charset="0"/>
              </a:rPr>
              <a:t>Therefore … the analysis is descriptive</a:t>
            </a:r>
          </a:p>
          <a:p>
            <a:pPr lvl="1">
              <a:lnSpc>
                <a:spcPct val="120000"/>
              </a:lnSpc>
            </a:pPr>
            <a:r>
              <a:rPr lang="en-US" dirty="0">
                <a:latin typeface="Calibri" panose="020F0502020204030204" pitchFamily="34" charset="0"/>
                <a:ea typeface="Calibri" panose="020F0502020204030204" pitchFamily="34" charset="0"/>
                <a:cs typeface="Calibri" panose="020F0502020204030204" pitchFamily="34" charset="0"/>
              </a:rPr>
              <a:t>Differences between blocks </a:t>
            </a:r>
            <a:r>
              <a:rPr lang="en-US" b="1" i="1" dirty="0">
                <a:latin typeface="Calibri" panose="020F0502020204030204" pitchFamily="34" charset="0"/>
                <a:ea typeface="Calibri" panose="020F0502020204030204" pitchFamily="34" charset="0"/>
                <a:cs typeface="Calibri" panose="020F0502020204030204" pitchFamily="34" charset="0"/>
              </a:rPr>
              <a:t>may</a:t>
            </a:r>
            <a:r>
              <a:rPr lang="en-US" dirty="0">
                <a:latin typeface="Calibri" panose="020F0502020204030204" pitchFamily="34" charset="0"/>
                <a:ea typeface="Calibri" panose="020F0502020204030204" pitchFamily="34" charset="0"/>
                <a:cs typeface="Calibri" panose="020F0502020204030204" pitchFamily="34" charset="0"/>
              </a:rPr>
              <a:t> reflect the different mice control protocols</a:t>
            </a:r>
          </a:p>
          <a:p>
            <a:pPr lvl="1">
              <a:lnSpc>
                <a:spcPct val="120000"/>
              </a:lnSpc>
            </a:pPr>
            <a:r>
              <a:rPr lang="en-US" dirty="0">
                <a:latin typeface="Calibri" panose="020F0502020204030204" pitchFamily="34" charset="0"/>
                <a:ea typeface="Calibri" panose="020F0502020204030204" pitchFamily="34" charset="0"/>
                <a:cs typeface="Calibri" panose="020F0502020204030204" pitchFamily="34" charset="0"/>
              </a:rPr>
              <a:t>However, due to lack of replication, causation cannot be inferred</a:t>
            </a:r>
            <a:endParaRPr lang="en-NZ"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descr="A blue text on a black background&#10;&#10;AI-generated content may be incorrect.">
            <a:extLst>
              <a:ext uri="{FF2B5EF4-FFF2-40B4-BE49-F238E27FC236}">
                <a16:creationId xmlns:a16="http://schemas.microsoft.com/office/drawing/2014/main" id="{EBFE1193-B6B8-7E8C-7E28-17EC70E26B4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14869" y="6255976"/>
            <a:ext cx="1932000" cy="504000"/>
          </a:xfrm>
          <a:prstGeom prst="rect">
            <a:avLst/>
          </a:prstGeom>
          <a:noFill/>
          <a:ln>
            <a:noFill/>
          </a:ln>
        </p:spPr>
      </p:pic>
      <p:sp>
        <p:nvSpPr>
          <p:cNvPr id="5" name="Arrow: Down 4">
            <a:extLst>
              <a:ext uri="{FF2B5EF4-FFF2-40B4-BE49-F238E27FC236}">
                <a16:creationId xmlns:a16="http://schemas.microsoft.com/office/drawing/2014/main" id="{35882CDA-0ECB-8F4D-9226-CA512C67BE46}"/>
              </a:ext>
            </a:extLst>
          </p:cNvPr>
          <p:cNvSpPr/>
          <p:nvPr/>
        </p:nvSpPr>
        <p:spPr>
          <a:xfrm rot="16200000">
            <a:off x="3870002" y="1685359"/>
            <a:ext cx="282453" cy="384522"/>
          </a:xfrm>
          <a:prstGeom prst="down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NZ"/>
          </a:p>
        </p:txBody>
      </p:sp>
      <p:sp>
        <p:nvSpPr>
          <p:cNvPr id="7" name="Arrow: Down 6">
            <a:extLst>
              <a:ext uri="{FF2B5EF4-FFF2-40B4-BE49-F238E27FC236}">
                <a16:creationId xmlns:a16="http://schemas.microsoft.com/office/drawing/2014/main" id="{41730663-8298-D813-4644-8C8DF2A3880E}"/>
              </a:ext>
            </a:extLst>
          </p:cNvPr>
          <p:cNvSpPr/>
          <p:nvPr/>
        </p:nvSpPr>
        <p:spPr>
          <a:xfrm rot="16200000">
            <a:off x="3885532" y="2337375"/>
            <a:ext cx="282453" cy="384522"/>
          </a:xfrm>
          <a:prstGeom prst="downArrow">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NZ"/>
          </a:p>
        </p:txBody>
      </p:sp>
      <p:pic>
        <p:nvPicPr>
          <p:cNvPr id="1028" name="Picture 4" descr="Mouse in the bush">
            <a:extLst>
              <a:ext uri="{FF2B5EF4-FFF2-40B4-BE49-F238E27FC236}">
                <a16:creationId xmlns:a16="http://schemas.microsoft.com/office/drawing/2014/main" id="{3503360C-B352-4D9A-C988-C2B776961A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9567220" y="136525"/>
            <a:ext cx="1856488" cy="1373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667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50F86-BA95-312D-A7D9-ED015982982C}"/>
              </a:ext>
            </a:extLst>
          </p:cNvPr>
          <p:cNvSpPr>
            <a:spLocks noGrp="1"/>
          </p:cNvSpPr>
          <p:nvPr>
            <p:ph type="title"/>
          </p:nvPr>
        </p:nvSpPr>
        <p:spPr/>
        <p:txBody>
          <a:bodyPr>
            <a:normAutofit/>
          </a:bodyPr>
          <a:lstStyle/>
          <a:p>
            <a:r>
              <a:rPr lang="en-US" dirty="0"/>
              <a:t>Mouse Control at </a:t>
            </a:r>
            <a:r>
              <a:rPr lang="en-US" dirty="0" err="1"/>
              <a:t>Maungatautari</a:t>
            </a:r>
            <a:endParaRPr lang="en-NZ" dirty="0"/>
          </a:p>
        </p:txBody>
      </p:sp>
      <p:sp>
        <p:nvSpPr>
          <p:cNvPr id="3" name="Content Placeholder 2">
            <a:extLst>
              <a:ext uri="{FF2B5EF4-FFF2-40B4-BE49-F238E27FC236}">
                <a16:creationId xmlns:a16="http://schemas.microsoft.com/office/drawing/2014/main" id="{FA9AABE5-EC8F-CB3F-F9A2-0D81412272AC}"/>
              </a:ext>
            </a:extLst>
          </p:cNvPr>
          <p:cNvSpPr>
            <a:spLocks noGrp="1"/>
          </p:cNvSpPr>
          <p:nvPr>
            <p:ph idx="1"/>
          </p:nvPr>
        </p:nvSpPr>
        <p:spPr>
          <a:xfrm>
            <a:off x="4195483" y="1344704"/>
            <a:ext cx="7046258" cy="5071462"/>
          </a:xfrm>
        </p:spPr>
        <p:txBody>
          <a:bodyPr>
            <a:normAutofit/>
          </a:bodyPr>
          <a:lstStyle/>
          <a:p>
            <a:r>
              <a:rPr lang="en-US" dirty="0">
                <a:latin typeface="Calibri" panose="020F0502020204030204" pitchFamily="34" charset="0"/>
                <a:ea typeface="Calibri" panose="020F0502020204030204" pitchFamily="34" charset="0"/>
                <a:cs typeface="Calibri" panose="020F0502020204030204" pitchFamily="34" charset="0"/>
              </a:rPr>
              <a:t>Total eradication across the mountain is not currently feasible</a:t>
            </a:r>
          </a:p>
          <a:p>
            <a:r>
              <a:rPr lang="en-US" dirty="0">
                <a:latin typeface="Calibri" panose="020F0502020204030204" pitchFamily="34" charset="0"/>
                <a:ea typeface="Calibri" panose="020F0502020204030204" pitchFamily="34" charset="0"/>
                <a:cs typeface="Calibri" panose="020F0502020204030204" pitchFamily="34" charset="0"/>
              </a:rPr>
              <a:t>Strategy focuses on monitoring and minimizing impacts</a:t>
            </a:r>
          </a:p>
          <a:p>
            <a:pPr lvl="1"/>
            <a:r>
              <a:rPr lang="en-US" b="1" dirty="0">
                <a:latin typeface="Calibri" panose="020F0502020204030204" pitchFamily="34" charset="0"/>
                <a:ea typeface="Calibri" panose="020F0502020204030204" pitchFamily="34" charset="0"/>
                <a:cs typeface="Calibri" panose="020F0502020204030204" pitchFamily="34" charset="0"/>
              </a:rPr>
              <a:t>Monitoring: </a:t>
            </a:r>
            <a:r>
              <a:rPr lang="en-US" dirty="0">
                <a:latin typeface="Calibri" panose="020F0502020204030204" pitchFamily="34" charset="0"/>
                <a:ea typeface="Calibri" panose="020F0502020204030204" pitchFamily="34" charset="0"/>
                <a:cs typeface="Calibri" panose="020F0502020204030204" pitchFamily="34" charset="0"/>
              </a:rPr>
              <a:t>Extensive system of tracking tunnels and cameras to detect mouse activity and other pests</a:t>
            </a:r>
          </a:p>
          <a:p>
            <a:pPr lvl="1"/>
            <a:r>
              <a:rPr lang="en-US" b="1" dirty="0">
                <a:latin typeface="Calibri" panose="020F0502020204030204" pitchFamily="34" charset="0"/>
                <a:ea typeface="Calibri" panose="020F0502020204030204" pitchFamily="34" charset="0"/>
                <a:cs typeface="Calibri" panose="020F0502020204030204" pitchFamily="34" charset="0"/>
              </a:rPr>
              <a:t>Incursion Response Plan: </a:t>
            </a:r>
            <a:r>
              <a:rPr lang="en-US" dirty="0">
                <a:latin typeface="Calibri" panose="020F0502020204030204" pitchFamily="34" charset="0"/>
                <a:ea typeface="Calibri" panose="020F0502020204030204" pitchFamily="34" charset="0"/>
                <a:cs typeface="Calibri" panose="020F0502020204030204" pitchFamily="34" charset="0"/>
              </a:rPr>
              <a:t>Detected mice are controlled with targeted trapping and baiting</a:t>
            </a:r>
          </a:p>
          <a:p>
            <a:pPr lvl="1"/>
            <a:r>
              <a:rPr lang="en-NZ" b="1" dirty="0">
                <a:latin typeface="Calibri" panose="020F0502020204030204" pitchFamily="34" charset="0"/>
                <a:ea typeface="Calibri" panose="020F0502020204030204" pitchFamily="34" charset="0"/>
                <a:cs typeface="Calibri" panose="020F0502020204030204" pitchFamily="34" charset="0"/>
              </a:rPr>
              <a:t>Mouse‑free Refuges:</a:t>
            </a:r>
            <a:r>
              <a:rPr lang="en-NZ"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Smaller mouse‑free </a:t>
            </a:r>
            <a:r>
              <a:rPr lang="en-US" dirty="0" err="1">
                <a:latin typeface="Calibri" panose="020F0502020204030204" pitchFamily="34" charset="0"/>
                <a:ea typeface="Calibri" panose="020F0502020204030204" pitchFamily="34" charset="0"/>
                <a:cs typeface="Calibri" panose="020F0502020204030204" pitchFamily="34" charset="0"/>
              </a:rPr>
              <a:t>exclosures</a:t>
            </a:r>
            <a:r>
              <a:rPr lang="en-US" dirty="0">
                <a:latin typeface="Calibri" panose="020F0502020204030204" pitchFamily="34" charset="0"/>
                <a:ea typeface="Calibri" panose="020F0502020204030204" pitchFamily="34" charset="0"/>
                <a:cs typeface="Calibri" panose="020F0502020204030204" pitchFamily="34" charset="0"/>
              </a:rPr>
              <a:t> to protect sensitive invertebrates and lizards</a:t>
            </a:r>
          </a:p>
          <a:p>
            <a:pPr lvl="1"/>
            <a:endParaRPr lang="en-NZ" dirty="0"/>
          </a:p>
        </p:txBody>
      </p:sp>
      <p:pic>
        <p:nvPicPr>
          <p:cNvPr id="5" name="Picture 4" descr="A blue text on a black background&#10;&#10;AI-generated content may be incorrect.">
            <a:extLst>
              <a:ext uri="{FF2B5EF4-FFF2-40B4-BE49-F238E27FC236}">
                <a16:creationId xmlns:a16="http://schemas.microsoft.com/office/drawing/2014/main" id="{45AB9C72-1F60-4370-DA77-C37C9B7B23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14869" y="6255976"/>
            <a:ext cx="1932000" cy="504000"/>
          </a:xfrm>
          <a:prstGeom prst="rect">
            <a:avLst/>
          </a:prstGeom>
          <a:noFill/>
          <a:ln>
            <a:noFill/>
          </a:ln>
        </p:spPr>
      </p:pic>
      <p:pic>
        <p:nvPicPr>
          <p:cNvPr id="7" name="Picture 6">
            <a:extLst>
              <a:ext uri="{FF2B5EF4-FFF2-40B4-BE49-F238E27FC236}">
                <a16:creationId xmlns:a16="http://schemas.microsoft.com/office/drawing/2014/main" id="{3954BFEC-ECEE-8EB0-7EF1-B5C83F8E25B7}"/>
              </a:ext>
            </a:extLst>
          </p:cNvPr>
          <p:cNvPicPr>
            <a:picLocks noChangeAspect="1"/>
          </p:cNvPicPr>
          <p:nvPr/>
        </p:nvPicPr>
        <p:blipFill>
          <a:blip r:embed="rId4"/>
          <a:stretch>
            <a:fillRect/>
          </a:stretch>
        </p:blipFill>
        <p:spPr>
          <a:xfrm>
            <a:off x="84523" y="1306285"/>
            <a:ext cx="3811330" cy="5453691"/>
          </a:xfrm>
          <a:prstGeom prst="rect">
            <a:avLst/>
          </a:prstGeom>
        </p:spPr>
      </p:pic>
    </p:spTree>
    <p:extLst>
      <p:ext uri="{BB962C8B-B14F-4D97-AF65-F5344CB8AC3E}">
        <p14:creationId xmlns:p14="http://schemas.microsoft.com/office/powerpoint/2010/main" val="462612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C957C627-F517-4F5E-B7BE-62B676A07D80}"/>
              </a:ext>
            </a:extLst>
          </p:cNvPr>
          <p:cNvSpPr>
            <a:spLocks noGrp="1" noChangeArrowheads="1"/>
          </p:cNvSpPr>
          <p:nvPr>
            <p:ph type="ctrTitle"/>
          </p:nvPr>
        </p:nvSpPr>
        <p:spPr>
          <a:xfrm>
            <a:off x="0" y="0"/>
            <a:ext cx="11450410" cy="2663825"/>
          </a:xfrm>
        </p:spPr>
        <p:txBody>
          <a:bodyPr anchor="ctr">
            <a:normAutofit/>
          </a:bodyPr>
          <a:lstStyle/>
          <a:p>
            <a:pPr>
              <a:lnSpc>
                <a:spcPct val="120000"/>
              </a:lnSpc>
              <a:spcBef>
                <a:spcPct val="20000"/>
              </a:spcBef>
            </a:pPr>
            <a:r>
              <a:rPr lang="en-US" altLang="en-US" sz="5400" dirty="0">
                <a:solidFill>
                  <a:schemeClr val="bg2">
                    <a:lumMod val="25000"/>
                  </a:schemeClr>
                </a:solidFill>
              </a:rPr>
              <a:t>Thank You</a:t>
            </a:r>
            <a:br>
              <a:rPr lang="en-US" altLang="en-US" sz="5400" dirty="0">
                <a:solidFill>
                  <a:schemeClr val="bg2">
                    <a:lumMod val="25000"/>
                  </a:schemeClr>
                </a:solidFill>
              </a:rPr>
            </a:br>
            <a:br>
              <a:rPr lang="en-US" altLang="en-US" sz="5400" dirty="0">
                <a:solidFill>
                  <a:schemeClr val="bg2">
                    <a:lumMod val="25000"/>
                  </a:schemeClr>
                </a:solidFill>
              </a:rPr>
            </a:br>
            <a:endParaRPr lang="en-GB" altLang="en-US" sz="3200" dirty="0">
              <a:solidFill>
                <a:schemeClr val="bg2">
                  <a:lumMod val="25000"/>
                </a:schemeClr>
              </a:solidFill>
            </a:endParaRPr>
          </a:p>
        </p:txBody>
      </p:sp>
      <p:sp>
        <p:nvSpPr>
          <p:cNvPr id="6147" name="Rectangle 3">
            <a:extLst>
              <a:ext uri="{FF2B5EF4-FFF2-40B4-BE49-F238E27FC236}">
                <a16:creationId xmlns:a16="http://schemas.microsoft.com/office/drawing/2014/main" id="{8E624321-3699-4604-9949-2A72DB5DD9D3}"/>
              </a:ext>
            </a:extLst>
          </p:cNvPr>
          <p:cNvSpPr>
            <a:spLocks noGrp="1" noChangeArrowheads="1"/>
          </p:cNvSpPr>
          <p:nvPr>
            <p:ph type="subTitle" idx="1"/>
          </p:nvPr>
        </p:nvSpPr>
        <p:spPr>
          <a:xfrm>
            <a:off x="1632515" y="5476408"/>
            <a:ext cx="8077200" cy="1632030"/>
          </a:xfrm>
        </p:spPr>
        <p:txBody>
          <a:bodyPr>
            <a:normAutofit/>
          </a:bodyPr>
          <a:lstStyle/>
          <a:p>
            <a:pPr>
              <a:lnSpc>
                <a:spcPct val="105000"/>
              </a:lnSpc>
              <a:spcBef>
                <a:spcPct val="5000"/>
              </a:spcBef>
            </a:pPr>
            <a:r>
              <a:rPr lang="en-GB" altLang="en-US" sz="2600" b="1" dirty="0">
                <a:latin typeface="Calibri" panose="020F0502020204030204" pitchFamily="34" charset="0"/>
                <a:cs typeface="Calibri" panose="020F0502020204030204" pitchFamily="34" charset="0"/>
              </a:rPr>
              <a:t>Paper</a:t>
            </a:r>
          </a:p>
          <a:p>
            <a:pPr>
              <a:lnSpc>
                <a:spcPct val="105000"/>
              </a:lnSpc>
              <a:spcBef>
                <a:spcPct val="5000"/>
              </a:spcBef>
            </a:pPr>
            <a:r>
              <a:rPr lang="en-NZ" sz="2600" b="0" i="0" dirty="0">
                <a:effectLst/>
                <a:latin typeface="Calibri" panose="020F0502020204030204" pitchFamily="34" charset="0"/>
                <a:cs typeface="Calibri" panose="020F0502020204030204" pitchFamily="34" charset="0"/>
              </a:rPr>
              <a:t>Watts et al.</a:t>
            </a:r>
            <a:r>
              <a:rPr lang="en-US" sz="2600" b="0" i="0" dirty="0">
                <a:effectLst/>
                <a:latin typeface="Calibri" panose="020F0502020204030204" pitchFamily="34" charset="0"/>
                <a:cs typeface="Calibri" panose="020F0502020204030204" pitchFamily="34" charset="0"/>
              </a:rPr>
              <a:t> (2022) </a:t>
            </a:r>
            <a:r>
              <a:rPr lang="en-NZ" sz="2600" b="0" i="0" dirty="0">
                <a:solidFill>
                  <a:srgbClr val="222222"/>
                </a:solidFill>
                <a:effectLst/>
                <a:latin typeface="Calibri" panose="020F0502020204030204" pitchFamily="34" charset="0"/>
                <a:cs typeface="Calibri" panose="020F0502020204030204" pitchFamily="34" charset="0"/>
                <a:hlinkClick r:id="rId3"/>
              </a:rPr>
              <a:t>https://newzealandecology.org/nzje/3472</a:t>
            </a:r>
            <a:endParaRPr lang="en-NZ" sz="2600" b="0" i="0" dirty="0">
              <a:solidFill>
                <a:srgbClr val="222222"/>
              </a:solidFill>
              <a:effectLst/>
              <a:latin typeface="Calibri" panose="020F0502020204030204" pitchFamily="34" charset="0"/>
              <a:cs typeface="Calibri" panose="020F0502020204030204" pitchFamily="34" charset="0"/>
            </a:endParaRPr>
          </a:p>
          <a:p>
            <a:pPr>
              <a:lnSpc>
                <a:spcPct val="105000"/>
              </a:lnSpc>
              <a:spcBef>
                <a:spcPct val="5000"/>
              </a:spcBef>
            </a:pPr>
            <a:endParaRPr lang="en-GB" altLang="en-US" sz="1600" dirty="0"/>
          </a:p>
          <a:p>
            <a:pPr>
              <a:lnSpc>
                <a:spcPct val="105000"/>
              </a:lnSpc>
              <a:spcBef>
                <a:spcPct val="5000"/>
              </a:spcBef>
            </a:pPr>
            <a:endParaRPr lang="en-GB" altLang="en-US" sz="1300" dirty="0"/>
          </a:p>
          <a:p>
            <a:pPr>
              <a:lnSpc>
                <a:spcPct val="105000"/>
              </a:lnSpc>
              <a:spcBef>
                <a:spcPct val="5000"/>
              </a:spcBef>
            </a:pPr>
            <a:endParaRPr lang="en-GB" altLang="en-US" sz="2000" dirty="0"/>
          </a:p>
          <a:p>
            <a:pPr>
              <a:lnSpc>
                <a:spcPct val="105000"/>
              </a:lnSpc>
              <a:spcBef>
                <a:spcPct val="5000"/>
              </a:spcBef>
            </a:pPr>
            <a:endParaRPr lang="en-GB" altLang="en-US" sz="2000" dirty="0"/>
          </a:p>
        </p:txBody>
      </p:sp>
      <p:sp>
        <p:nvSpPr>
          <p:cNvPr id="5" name="AutoShape 2">
            <a:extLst>
              <a:ext uri="{FF2B5EF4-FFF2-40B4-BE49-F238E27FC236}">
                <a16:creationId xmlns:a16="http://schemas.microsoft.com/office/drawing/2014/main" id="{4B1BAF9A-44BF-55CB-CB24-ECE42C19D42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2" name="Picture 1" descr="A blue text on a black background&#10;&#10;AI-generated content may be incorrect.">
            <a:extLst>
              <a:ext uri="{FF2B5EF4-FFF2-40B4-BE49-F238E27FC236}">
                <a16:creationId xmlns:a16="http://schemas.microsoft.com/office/drawing/2014/main" id="{C4F3D430-63F5-3CBA-BD3C-15E70B7B58A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14869" y="6255976"/>
            <a:ext cx="1932000" cy="504000"/>
          </a:xfrm>
          <a:prstGeom prst="rect">
            <a:avLst/>
          </a:prstGeom>
          <a:noFill/>
          <a:ln>
            <a:noFill/>
          </a:ln>
        </p:spPr>
      </p:pic>
      <p:pic>
        <p:nvPicPr>
          <p:cNvPr id="4098" name="Picture 2">
            <a:extLst>
              <a:ext uri="{FF2B5EF4-FFF2-40B4-BE49-F238E27FC236}">
                <a16:creationId xmlns:a16="http://schemas.microsoft.com/office/drawing/2014/main" id="{B2C8720F-E507-850C-1CF8-390360ECC5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3356" y="3134835"/>
            <a:ext cx="3391938" cy="2264087"/>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6" descr="Common Copper Butterfly">
            <a:extLst>
              <a:ext uri="{FF2B5EF4-FFF2-40B4-BE49-F238E27FC236}">
                <a16:creationId xmlns:a16="http://schemas.microsoft.com/office/drawing/2014/main" id="{8DA5B77E-A693-712D-9A21-8A7E19CB43DB}"/>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4104" name="Picture 8">
            <a:extLst>
              <a:ext uri="{FF2B5EF4-FFF2-40B4-BE49-F238E27FC236}">
                <a16:creationId xmlns:a16="http://schemas.microsoft.com/office/drawing/2014/main" id="{1B996E7F-9546-FE68-62C9-9F4A1737D6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3356" y="1035659"/>
            <a:ext cx="3401719" cy="1913467"/>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Kākā">
            <a:extLst>
              <a:ext uri="{FF2B5EF4-FFF2-40B4-BE49-F238E27FC236}">
                <a16:creationId xmlns:a16="http://schemas.microsoft.com/office/drawing/2014/main" id="{464A402C-2D5E-0063-AFE1-9002533596E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188" y="888303"/>
            <a:ext cx="3328639" cy="2580711"/>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No photo description available.">
            <a:extLst>
              <a:ext uri="{FF2B5EF4-FFF2-40B4-BE49-F238E27FC236}">
                <a16:creationId xmlns:a16="http://schemas.microsoft.com/office/drawing/2014/main" id="{FAE0BC1E-893A-E2F9-9F97-14234AD46E68}"/>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04" t="12108" r="-404" b="4854"/>
          <a:stretch>
            <a:fillRect/>
          </a:stretch>
        </p:blipFill>
        <p:spPr bwMode="auto">
          <a:xfrm>
            <a:off x="8033605" y="963228"/>
            <a:ext cx="2908666" cy="250578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 large speckled green parrot sits on a branch.">
            <a:extLst>
              <a:ext uri="{FF2B5EF4-FFF2-40B4-BE49-F238E27FC236}">
                <a16:creationId xmlns:a16="http://schemas.microsoft.com/office/drawing/2014/main" id="{E23EC4C6-C9EE-FC98-F2D4-EA1E6BC8C19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9563" r="1"/>
          <a:stretch>
            <a:fillRect/>
          </a:stretch>
        </p:blipFill>
        <p:spPr bwMode="auto">
          <a:xfrm>
            <a:off x="8033605" y="3643427"/>
            <a:ext cx="2898562" cy="225134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ihi/stitchbird">
            <a:extLst>
              <a:ext uri="{FF2B5EF4-FFF2-40B4-BE49-F238E27FC236}">
                <a16:creationId xmlns:a16="http://schemas.microsoft.com/office/drawing/2014/main" id="{2FD11083-6424-8830-91D5-C6BFC5F3B1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188" y="3769395"/>
            <a:ext cx="3359857" cy="2135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2271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5B040-5273-BD39-4EFA-EF86AE0441E4}"/>
              </a:ext>
            </a:extLst>
          </p:cNvPr>
          <p:cNvSpPr>
            <a:spLocks noGrp="1"/>
          </p:cNvSpPr>
          <p:nvPr>
            <p:ph type="title"/>
          </p:nvPr>
        </p:nvSpPr>
        <p:spPr/>
        <p:txBody>
          <a:bodyPr/>
          <a:lstStyle/>
          <a:p>
            <a:r>
              <a:rPr lang="en-US" dirty="0">
                <a:ea typeface="Verdana"/>
              </a:rPr>
              <a:t>Fenced Ecosanctuaries</a:t>
            </a:r>
            <a:endParaRPr lang="en-US" dirty="0"/>
          </a:p>
        </p:txBody>
      </p:sp>
      <p:sp>
        <p:nvSpPr>
          <p:cNvPr id="3" name="Content Placeholder 2">
            <a:extLst>
              <a:ext uri="{FF2B5EF4-FFF2-40B4-BE49-F238E27FC236}">
                <a16:creationId xmlns:a16="http://schemas.microsoft.com/office/drawing/2014/main" id="{2E1E4CD7-F2A1-4D12-AA54-A50754A4B4F7}"/>
              </a:ext>
            </a:extLst>
          </p:cNvPr>
          <p:cNvSpPr>
            <a:spLocks noGrp="1"/>
          </p:cNvSpPr>
          <p:nvPr>
            <p:ph idx="1"/>
          </p:nvPr>
        </p:nvSpPr>
        <p:spPr>
          <a:xfrm>
            <a:off x="629194" y="1162594"/>
            <a:ext cx="10609824" cy="4720046"/>
          </a:xfrm>
        </p:spPr>
        <p:txBody>
          <a:bodyPr vert="horz" lIns="91440" tIns="45720" rIns="91440" bIns="45720" rtlCol="0" anchor="t">
            <a:normAutofit/>
          </a:bodyPr>
          <a:lstStyle/>
          <a:p>
            <a:r>
              <a:rPr lang="en-US" sz="2400" dirty="0">
                <a:latin typeface="Calibri" panose="020F0502020204030204" pitchFamily="34" charset="0"/>
                <a:ea typeface="Verdana"/>
                <a:cs typeface="Calibri" panose="020F0502020204030204" pitchFamily="34" charset="0"/>
              </a:rPr>
              <a:t>The introduction of exotic mammals to NZ has devastated the native ecosystem</a:t>
            </a:r>
          </a:p>
          <a:p>
            <a:r>
              <a:rPr lang="en-NZ" sz="2400" dirty="0">
                <a:latin typeface="Calibri" panose="020F0502020204030204" pitchFamily="34" charset="0"/>
                <a:ea typeface="Verdana"/>
                <a:cs typeface="Calibri" panose="020F0502020204030204" pitchFamily="34" charset="0"/>
              </a:rPr>
              <a:t>Mammal-resistant fences have enabled the eradication of exotic mammals from ecosanctuaries in New Zealand</a:t>
            </a:r>
            <a:endParaRPr lang="en-US" sz="2400" dirty="0">
              <a:latin typeface="Calibri" panose="020F0502020204030204" pitchFamily="34" charset="0"/>
              <a:ea typeface="Verdana"/>
              <a:cs typeface="Calibri" panose="020F0502020204030204" pitchFamily="34" charset="0"/>
            </a:endParaRPr>
          </a:p>
          <a:p>
            <a:endParaRPr lang="en-US" dirty="0">
              <a:ea typeface="Verdana"/>
            </a:endParaRPr>
          </a:p>
          <a:p>
            <a:endParaRPr lang="en-US" dirty="0">
              <a:ea typeface="Verdana"/>
            </a:endParaRPr>
          </a:p>
        </p:txBody>
      </p:sp>
      <p:pic>
        <p:nvPicPr>
          <p:cNvPr id="5122" name="Picture 2" descr="Maungatautari, Waikato, New Zealand | The vision... . To rem… | Flickr">
            <a:extLst>
              <a:ext uri="{FF2B5EF4-FFF2-40B4-BE49-F238E27FC236}">
                <a16:creationId xmlns:a16="http://schemas.microsoft.com/office/drawing/2014/main" id="{3F67595D-A2E2-B094-47BC-BD98C53C28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568" r="19058"/>
          <a:stretch/>
        </p:blipFill>
        <p:spPr bwMode="auto">
          <a:xfrm>
            <a:off x="6410749" y="2177817"/>
            <a:ext cx="4734045" cy="3835251"/>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8EE51204-C153-7B16-26CE-0C4857581B35}"/>
              </a:ext>
            </a:extLst>
          </p:cNvPr>
          <p:cNvSpPr txBox="1">
            <a:spLocks/>
          </p:cNvSpPr>
          <p:nvPr/>
        </p:nvSpPr>
        <p:spPr>
          <a:xfrm>
            <a:off x="582082" y="2634508"/>
            <a:ext cx="5593012" cy="472004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spcAft>
                <a:spcPts val="600"/>
              </a:spcAft>
              <a:buClr>
                <a:srgbClr val="4B6C1E"/>
              </a:buClr>
              <a:buSzPct val="13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Clr>
                <a:srgbClr val="4B6C1E"/>
              </a:buClr>
              <a:buSzPct val="10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Clr>
                <a:srgbClr val="4B6C1E"/>
              </a:buClr>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Clr>
                <a:srgbClr val="4B6C1E"/>
              </a:buClr>
              <a:buSzPct val="10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Clr>
                <a:srgbClr val="4B6C1E"/>
              </a:buClr>
              <a:buSzPct val="10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Calibri" panose="020F0502020204030204" pitchFamily="34" charset="0"/>
                <a:ea typeface="Verdana"/>
                <a:cs typeface="Calibri" panose="020F0502020204030204" pitchFamily="34" charset="0"/>
              </a:rPr>
              <a:t>Fenced sanctuaries aim to protect and restore the native ecosystem</a:t>
            </a:r>
          </a:p>
          <a:p>
            <a:r>
              <a:rPr lang="en-US" sz="2400" b="1" i="1" dirty="0">
                <a:latin typeface="Calibri" panose="020F0502020204030204" pitchFamily="34" charset="0"/>
                <a:ea typeface="Verdana"/>
                <a:cs typeface="Calibri" panose="020F0502020204030204" pitchFamily="34" charset="0"/>
              </a:rPr>
              <a:t>However… </a:t>
            </a:r>
            <a:r>
              <a:rPr lang="en-NZ" sz="2400" dirty="0">
                <a:latin typeface="Calibri" panose="020F0502020204030204" pitchFamily="34" charset="0"/>
                <a:ea typeface="Verdana"/>
                <a:cs typeface="Calibri" panose="020F0502020204030204" pitchFamily="34" charset="0"/>
              </a:rPr>
              <a:t>preventing the re-invasion of mice has proven challenging! </a:t>
            </a:r>
          </a:p>
          <a:p>
            <a:r>
              <a:rPr lang="en-US" sz="2400" dirty="0">
                <a:latin typeface="Calibri" panose="020F0502020204030204" pitchFamily="34" charset="0"/>
                <a:ea typeface="Verdana"/>
                <a:cs typeface="Calibri" panose="020F0502020204030204" pitchFamily="34" charset="0"/>
              </a:rPr>
              <a:t>Mice: good climbers</a:t>
            </a:r>
          </a:p>
          <a:p>
            <a:pPr marL="0" indent="0">
              <a:spcBef>
                <a:spcPts val="0"/>
              </a:spcBef>
              <a:buNone/>
            </a:pPr>
            <a:r>
              <a:rPr lang="en-US" sz="2400" dirty="0">
                <a:latin typeface="Calibri" panose="020F0502020204030204" pitchFamily="34" charset="0"/>
                <a:ea typeface="Verdana"/>
                <a:cs typeface="Calibri" panose="020F0502020204030204" pitchFamily="34" charset="0"/>
              </a:rPr>
              <a:t>               can squeeze through tiny gaps</a:t>
            </a:r>
            <a:endParaRPr lang="en-US" dirty="0">
              <a:ea typeface="Verdana"/>
            </a:endParaRPr>
          </a:p>
        </p:txBody>
      </p:sp>
      <p:pic>
        <p:nvPicPr>
          <p:cNvPr id="5" name="Picture 4" descr="A blue text on a black background&#10;&#10;AI-generated content may be incorrect.">
            <a:extLst>
              <a:ext uri="{FF2B5EF4-FFF2-40B4-BE49-F238E27FC236}">
                <a16:creationId xmlns:a16="http://schemas.microsoft.com/office/drawing/2014/main" id="{9B41BED7-45B2-3AA2-A5A2-B33F56D68DE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14869" y="6255976"/>
            <a:ext cx="1932000" cy="504000"/>
          </a:xfrm>
          <a:prstGeom prst="rect">
            <a:avLst/>
          </a:prstGeom>
          <a:noFill/>
          <a:ln>
            <a:noFill/>
          </a:ln>
        </p:spPr>
      </p:pic>
    </p:spTree>
    <p:extLst>
      <p:ext uri="{BB962C8B-B14F-4D97-AF65-F5344CB8AC3E}">
        <p14:creationId xmlns:p14="http://schemas.microsoft.com/office/powerpoint/2010/main" val="4226335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500EA-38DB-4AAF-86C1-4493E19C5839}"/>
              </a:ext>
            </a:extLst>
          </p:cNvPr>
          <p:cNvSpPr>
            <a:spLocks noGrp="1"/>
          </p:cNvSpPr>
          <p:nvPr>
            <p:ph type="title"/>
          </p:nvPr>
        </p:nvSpPr>
        <p:spPr/>
        <p:txBody>
          <a:bodyPr>
            <a:normAutofit fontScale="90000"/>
          </a:bodyPr>
          <a:lstStyle/>
          <a:p>
            <a:r>
              <a:rPr lang="en-NZ" dirty="0"/>
              <a:t>Sanctuary Mountain </a:t>
            </a:r>
            <a:r>
              <a:rPr lang="en-NZ" dirty="0" err="1"/>
              <a:t>Maungatautari</a:t>
            </a:r>
            <a:endParaRPr lang="en-NZ" dirty="0"/>
          </a:p>
        </p:txBody>
      </p:sp>
      <p:sp>
        <p:nvSpPr>
          <p:cNvPr id="3" name="Content Placeholder 2">
            <a:extLst>
              <a:ext uri="{FF2B5EF4-FFF2-40B4-BE49-F238E27FC236}">
                <a16:creationId xmlns:a16="http://schemas.microsoft.com/office/drawing/2014/main" id="{7488C21D-5C59-50B4-6563-AD41AA1ED383}"/>
              </a:ext>
            </a:extLst>
          </p:cNvPr>
          <p:cNvSpPr>
            <a:spLocks noGrp="1"/>
          </p:cNvSpPr>
          <p:nvPr>
            <p:ph idx="1"/>
          </p:nvPr>
        </p:nvSpPr>
        <p:spPr>
          <a:xfrm>
            <a:off x="629194" y="1162594"/>
            <a:ext cx="10515600" cy="4720046"/>
          </a:xfrm>
        </p:spPr>
        <p:txBody>
          <a:bodyPr/>
          <a:lstStyle/>
          <a:p>
            <a:r>
              <a:rPr lang="en-US" sz="2400" dirty="0">
                <a:latin typeface="Calibri" panose="020F0502020204030204" pitchFamily="34" charset="0"/>
                <a:ea typeface="Calibri" panose="020F0502020204030204" pitchFamily="34" charset="0"/>
                <a:cs typeface="Calibri" panose="020F0502020204030204" pitchFamily="34" charset="0"/>
              </a:rPr>
              <a:t>New Zealand's largest fenced ecosanctuary (3,400 ha)</a:t>
            </a:r>
          </a:p>
          <a:p>
            <a:r>
              <a:rPr lang="en-US" sz="2400" dirty="0">
                <a:latin typeface="Calibri" panose="020F0502020204030204" pitchFamily="34" charset="0"/>
                <a:ea typeface="Calibri" panose="020F0502020204030204" pitchFamily="34" charset="0"/>
                <a:cs typeface="Calibri" panose="020F0502020204030204" pitchFamily="34" charset="0"/>
              </a:rPr>
              <a:t>Contains areas of ancient forest</a:t>
            </a:r>
          </a:p>
          <a:p>
            <a:r>
              <a:rPr lang="en-US" sz="2400" dirty="0">
                <a:latin typeface="Calibri" panose="020F0502020204030204" pitchFamily="34" charset="0"/>
                <a:ea typeface="Calibri" panose="020F0502020204030204" pitchFamily="34" charset="0"/>
                <a:cs typeface="Calibri" panose="020F0502020204030204" pitchFamily="34" charset="0"/>
              </a:rPr>
              <a:t>Home to endangered animal species</a:t>
            </a:r>
          </a:p>
          <a:p>
            <a:endParaRPr lang="en-US" dirty="0"/>
          </a:p>
          <a:p>
            <a:pPr marL="0" indent="0">
              <a:buNone/>
            </a:pPr>
            <a:endParaRPr lang="en-NZ" dirty="0"/>
          </a:p>
        </p:txBody>
      </p:sp>
      <p:pic>
        <p:nvPicPr>
          <p:cNvPr id="7" name="Picture 6">
            <a:extLst>
              <a:ext uri="{FF2B5EF4-FFF2-40B4-BE49-F238E27FC236}">
                <a16:creationId xmlns:a16="http://schemas.microsoft.com/office/drawing/2014/main" id="{4638AE29-483F-F962-691A-8F894686C1D0}"/>
              </a:ext>
            </a:extLst>
          </p:cNvPr>
          <p:cNvPicPr>
            <a:picLocks noChangeAspect="1"/>
          </p:cNvPicPr>
          <p:nvPr/>
        </p:nvPicPr>
        <p:blipFill>
          <a:blip r:embed="rId3"/>
          <a:stretch>
            <a:fillRect/>
          </a:stretch>
        </p:blipFill>
        <p:spPr>
          <a:xfrm>
            <a:off x="6091146" y="2627312"/>
            <a:ext cx="5114593" cy="3611496"/>
          </a:xfrm>
          <a:prstGeom prst="rect">
            <a:avLst/>
          </a:prstGeom>
        </p:spPr>
      </p:pic>
      <p:pic>
        <p:nvPicPr>
          <p:cNvPr id="8" name="Picture 2" descr="June 21: Ramblers walk visiting Maungatautari – Raglan 23">
            <a:extLst>
              <a:ext uri="{FF2B5EF4-FFF2-40B4-BE49-F238E27FC236}">
                <a16:creationId xmlns:a16="http://schemas.microsoft.com/office/drawing/2014/main" id="{4A4E91BD-A039-F6D2-E43C-951F159CF4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19" b="3500"/>
          <a:stretch/>
        </p:blipFill>
        <p:spPr bwMode="auto">
          <a:xfrm>
            <a:off x="575203" y="2627312"/>
            <a:ext cx="5123726" cy="3611496"/>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a:extLst>
              <a:ext uri="{FF2B5EF4-FFF2-40B4-BE49-F238E27FC236}">
                <a16:creationId xmlns:a16="http://schemas.microsoft.com/office/drawing/2014/main" id="{6D28037A-744C-3875-4CE0-B4A5492AFA61}"/>
              </a:ext>
            </a:extLst>
          </p:cNvPr>
          <p:cNvPicPr>
            <a:picLocks noChangeAspect="1"/>
          </p:cNvPicPr>
          <p:nvPr/>
        </p:nvPicPr>
        <p:blipFill>
          <a:blip r:embed="rId5"/>
          <a:stretch>
            <a:fillRect/>
          </a:stretch>
        </p:blipFill>
        <p:spPr>
          <a:xfrm>
            <a:off x="9560899" y="1077686"/>
            <a:ext cx="2631101" cy="2505551"/>
          </a:xfrm>
          <a:prstGeom prst="rect">
            <a:avLst/>
          </a:prstGeom>
        </p:spPr>
      </p:pic>
      <p:pic>
        <p:nvPicPr>
          <p:cNvPr id="9" name="Picture 8" descr="A blue text on a black background&#10;&#10;AI-generated content may be incorrect.">
            <a:extLst>
              <a:ext uri="{FF2B5EF4-FFF2-40B4-BE49-F238E27FC236}">
                <a16:creationId xmlns:a16="http://schemas.microsoft.com/office/drawing/2014/main" id="{C98A3416-BEED-FF9A-9903-9C913E42D2D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414869" y="6255976"/>
            <a:ext cx="1932000" cy="504000"/>
          </a:xfrm>
          <a:prstGeom prst="rect">
            <a:avLst/>
          </a:prstGeom>
          <a:noFill/>
          <a:ln>
            <a:noFill/>
          </a:ln>
        </p:spPr>
      </p:pic>
    </p:spTree>
    <p:extLst>
      <p:ext uri="{BB962C8B-B14F-4D97-AF65-F5344CB8AC3E}">
        <p14:creationId xmlns:p14="http://schemas.microsoft.com/office/powerpoint/2010/main" val="3779334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5B040-5273-BD39-4EFA-EF86AE0441E4}"/>
              </a:ext>
            </a:extLst>
          </p:cNvPr>
          <p:cNvSpPr>
            <a:spLocks noGrp="1"/>
          </p:cNvSpPr>
          <p:nvPr>
            <p:ph type="title"/>
          </p:nvPr>
        </p:nvSpPr>
        <p:spPr/>
        <p:txBody>
          <a:bodyPr/>
          <a:lstStyle/>
          <a:p>
            <a:r>
              <a:rPr lang="en-US" dirty="0">
                <a:ea typeface="Verdana"/>
              </a:rPr>
              <a:t>The Mouse Problem</a:t>
            </a:r>
            <a:endParaRPr lang="en-US" dirty="0"/>
          </a:p>
        </p:txBody>
      </p:sp>
      <p:sp>
        <p:nvSpPr>
          <p:cNvPr id="3" name="Content Placeholder 2">
            <a:extLst>
              <a:ext uri="{FF2B5EF4-FFF2-40B4-BE49-F238E27FC236}">
                <a16:creationId xmlns:a16="http://schemas.microsoft.com/office/drawing/2014/main" id="{2E1E4CD7-F2A1-4D12-AA54-A50754A4B4F7}"/>
              </a:ext>
            </a:extLst>
          </p:cNvPr>
          <p:cNvSpPr>
            <a:spLocks noGrp="1"/>
          </p:cNvSpPr>
          <p:nvPr>
            <p:ph idx="1"/>
          </p:nvPr>
        </p:nvSpPr>
        <p:spPr/>
        <p:txBody>
          <a:bodyPr vert="horz" lIns="91440" tIns="45720" rIns="91440" bIns="45720" rtlCol="0" anchor="t">
            <a:normAutofit/>
          </a:bodyPr>
          <a:lstStyle/>
          <a:p>
            <a:r>
              <a:rPr lang="en-US" sz="2400" dirty="0">
                <a:latin typeface="Calibri" panose="020F0502020204030204" pitchFamily="34" charset="0"/>
                <a:ea typeface="Verdana"/>
                <a:cs typeface="Calibri" panose="020F0502020204030204" pitchFamily="34" charset="0"/>
              </a:rPr>
              <a:t>Mice eat native animals and plants</a:t>
            </a:r>
          </a:p>
          <a:p>
            <a:r>
              <a:rPr lang="en-US" sz="2400" dirty="0">
                <a:latin typeface="Calibri" panose="020F0502020204030204" pitchFamily="34" charset="0"/>
                <a:ea typeface="Verdana"/>
                <a:cs typeface="Calibri" panose="020F0502020204030204" pitchFamily="34" charset="0"/>
              </a:rPr>
              <a:t>Mice compete directly with native species for food</a:t>
            </a:r>
          </a:p>
          <a:p>
            <a:r>
              <a:rPr lang="en-US" sz="2400" dirty="0">
                <a:latin typeface="Calibri" panose="020F0502020204030204" pitchFamily="34" charset="0"/>
                <a:ea typeface="Verdana"/>
                <a:cs typeface="Calibri" panose="020F0502020204030204" pitchFamily="34" charset="0"/>
              </a:rPr>
              <a:t>With limited competition and/or predators, they can become very abundant</a:t>
            </a:r>
          </a:p>
          <a:p>
            <a:r>
              <a:rPr lang="en-US" sz="2400" dirty="0">
                <a:latin typeface="Calibri" panose="020F0502020204030204" pitchFamily="34" charset="0"/>
                <a:ea typeface="Verdana"/>
                <a:cs typeface="Calibri" panose="020F0502020204030204" pitchFamily="34" charset="0"/>
              </a:rPr>
              <a:t>Mice are present in fenced ecosanctuaries where all other exotic mammals have been successfully eradicated</a:t>
            </a:r>
            <a:endParaRPr lang="en-US" sz="2000" dirty="0">
              <a:latin typeface="Calibri" panose="020F0502020204030204" pitchFamily="34" charset="0"/>
              <a:ea typeface="Verdana"/>
              <a:cs typeface="Calibri" panose="020F0502020204030204" pitchFamily="34" charset="0"/>
            </a:endParaRPr>
          </a:p>
          <a:p>
            <a:r>
              <a:rPr lang="en-US" sz="2400" dirty="0">
                <a:solidFill>
                  <a:srgbClr val="0000FF"/>
                </a:solidFill>
                <a:latin typeface="Calibri" panose="020F0502020204030204" pitchFamily="34" charset="0"/>
                <a:ea typeface="Verdana"/>
                <a:cs typeface="Calibri" panose="020F0502020204030204" pitchFamily="34" charset="0"/>
              </a:rPr>
              <a:t>What impact are mice having on the native biodiversity in fenced ecosanctuaries? </a:t>
            </a:r>
          </a:p>
          <a:p>
            <a:endParaRPr lang="en-US" dirty="0">
              <a:ea typeface="Verdana"/>
            </a:endParaRPr>
          </a:p>
        </p:txBody>
      </p:sp>
      <p:pic>
        <p:nvPicPr>
          <p:cNvPr id="7" name="Picture 6">
            <a:extLst>
              <a:ext uri="{FF2B5EF4-FFF2-40B4-BE49-F238E27FC236}">
                <a16:creationId xmlns:a16="http://schemas.microsoft.com/office/drawing/2014/main" id="{91635E66-DF42-1261-2108-8500B369AFA5}"/>
              </a:ext>
            </a:extLst>
          </p:cNvPr>
          <p:cNvPicPr>
            <a:picLocks noChangeAspect="1"/>
          </p:cNvPicPr>
          <p:nvPr/>
        </p:nvPicPr>
        <p:blipFill rotWithShape="1">
          <a:blip r:embed="rId3"/>
          <a:srcRect b="11321"/>
          <a:stretch/>
        </p:blipFill>
        <p:spPr>
          <a:xfrm flipH="1">
            <a:off x="591785" y="4076596"/>
            <a:ext cx="3445300" cy="2035567"/>
          </a:xfrm>
          <a:prstGeom prst="rect">
            <a:avLst/>
          </a:prstGeom>
        </p:spPr>
      </p:pic>
      <p:pic>
        <p:nvPicPr>
          <p:cNvPr id="5" name="Picture 4" descr="A blue text on a black background&#10;&#10;AI-generated content may be incorrect.">
            <a:extLst>
              <a:ext uri="{FF2B5EF4-FFF2-40B4-BE49-F238E27FC236}">
                <a16:creationId xmlns:a16="http://schemas.microsoft.com/office/drawing/2014/main" id="{4EC46D6B-22CA-9EDD-943E-95FD996882C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14869" y="6255976"/>
            <a:ext cx="1932000" cy="504000"/>
          </a:xfrm>
          <a:prstGeom prst="rect">
            <a:avLst/>
          </a:prstGeom>
          <a:noFill/>
          <a:ln>
            <a:noFill/>
          </a:ln>
        </p:spPr>
      </p:pic>
    </p:spTree>
    <p:extLst>
      <p:ext uri="{BB962C8B-B14F-4D97-AF65-F5344CB8AC3E}">
        <p14:creationId xmlns:p14="http://schemas.microsoft.com/office/powerpoint/2010/main" val="407603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B927B4F-D34D-0782-DE43-98BEFBC3747E}"/>
              </a:ext>
            </a:extLst>
          </p:cNvPr>
          <p:cNvSpPr/>
          <p:nvPr/>
        </p:nvSpPr>
        <p:spPr>
          <a:xfrm>
            <a:off x="248855" y="4580188"/>
            <a:ext cx="10990163" cy="1304213"/>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NZ"/>
          </a:p>
        </p:txBody>
      </p:sp>
      <p:sp>
        <p:nvSpPr>
          <p:cNvPr id="23" name="Rectangle 22">
            <a:extLst>
              <a:ext uri="{FF2B5EF4-FFF2-40B4-BE49-F238E27FC236}">
                <a16:creationId xmlns:a16="http://schemas.microsoft.com/office/drawing/2014/main" id="{9EF62EA3-855D-0AE7-C427-51C0C107B609}"/>
              </a:ext>
            </a:extLst>
          </p:cNvPr>
          <p:cNvSpPr/>
          <p:nvPr/>
        </p:nvSpPr>
        <p:spPr>
          <a:xfrm>
            <a:off x="248855" y="3171463"/>
            <a:ext cx="10990163" cy="1304213"/>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NZ"/>
          </a:p>
        </p:txBody>
      </p:sp>
      <p:sp>
        <p:nvSpPr>
          <p:cNvPr id="2" name="Title 1">
            <a:extLst>
              <a:ext uri="{FF2B5EF4-FFF2-40B4-BE49-F238E27FC236}">
                <a16:creationId xmlns:a16="http://schemas.microsoft.com/office/drawing/2014/main" id="{B5E5B040-5273-BD39-4EFA-EF86AE0441E4}"/>
              </a:ext>
            </a:extLst>
          </p:cNvPr>
          <p:cNvSpPr>
            <a:spLocks noGrp="1"/>
          </p:cNvSpPr>
          <p:nvPr>
            <p:ph type="title"/>
          </p:nvPr>
        </p:nvSpPr>
        <p:spPr/>
        <p:txBody>
          <a:bodyPr/>
          <a:lstStyle/>
          <a:p>
            <a:r>
              <a:rPr lang="en-US" dirty="0">
                <a:ea typeface="Verdana"/>
              </a:rPr>
              <a:t>The Study</a:t>
            </a:r>
            <a:endParaRPr lang="en-US" dirty="0"/>
          </a:p>
        </p:txBody>
      </p:sp>
      <p:sp>
        <p:nvSpPr>
          <p:cNvPr id="3" name="Content Placeholder 2">
            <a:extLst>
              <a:ext uri="{FF2B5EF4-FFF2-40B4-BE49-F238E27FC236}">
                <a16:creationId xmlns:a16="http://schemas.microsoft.com/office/drawing/2014/main" id="{2E1E4CD7-F2A1-4D12-AA54-A50754A4B4F7}"/>
              </a:ext>
            </a:extLst>
          </p:cNvPr>
          <p:cNvSpPr>
            <a:spLocks noGrp="1"/>
          </p:cNvSpPr>
          <p:nvPr>
            <p:ph idx="1"/>
          </p:nvPr>
        </p:nvSpPr>
        <p:spPr>
          <a:xfrm>
            <a:off x="629195" y="1162594"/>
            <a:ext cx="8642128" cy="4720046"/>
          </a:xfrm>
        </p:spPr>
        <p:txBody>
          <a:bodyPr vert="horz" lIns="91440" tIns="45720" rIns="91440" bIns="45720" rtlCol="0" anchor="t">
            <a:normAutofit/>
          </a:bodyPr>
          <a:lstStyle/>
          <a:p>
            <a:r>
              <a:rPr lang="en-NZ" sz="2400" kern="100" dirty="0">
                <a:effectLst/>
                <a:latin typeface="Calibri" panose="020F0502020204030204" pitchFamily="34" charset="0"/>
                <a:ea typeface="Calibri" panose="020F0502020204030204" pitchFamily="34" charset="0"/>
                <a:cs typeface="Times New Roman" panose="02020603050405020304" pitchFamily="18" charset="0"/>
              </a:rPr>
              <a:t>Conducted by Manaaki Whenua – Landcare Research Group at Sanctuary </a:t>
            </a:r>
            <a:r>
              <a:rPr lang="en-NZ" sz="2400" kern="100" dirty="0">
                <a:latin typeface="Calibri" panose="020F0502020204030204" pitchFamily="34" charset="0"/>
                <a:ea typeface="Calibri" panose="020F0502020204030204" pitchFamily="34" charset="0"/>
                <a:cs typeface="Times New Roman" panose="02020603050405020304" pitchFamily="18" charset="0"/>
              </a:rPr>
              <a:t>Mountain </a:t>
            </a:r>
            <a:r>
              <a:rPr lang="en-NZ" sz="2400" kern="100" dirty="0" err="1">
                <a:effectLst/>
                <a:latin typeface="Calibri" panose="020F0502020204030204" pitchFamily="34" charset="0"/>
                <a:ea typeface="Calibri" panose="020F0502020204030204" pitchFamily="34" charset="0"/>
                <a:cs typeface="Times New Roman" panose="02020603050405020304" pitchFamily="18" charset="0"/>
              </a:rPr>
              <a:t>Maungatautari</a:t>
            </a:r>
            <a:r>
              <a:rPr lang="en-NZ" sz="24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2400" dirty="0">
                <a:latin typeface="Calibri" panose="020F0502020204030204" pitchFamily="34" charset="0"/>
                <a:ea typeface="Verdana"/>
                <a:cs typeface="Calibri" panose="020F0502020204030204" pitchFamily="34" charset="0"/>
              </a:rPr>
              <a:t>Two fenced blocks (IH and IL) within the sanctuary</a:t>
            </a:r>
          </a:p>
          <a:p>
            <a:r>
              <a:rPr lang="en-US" sz="2400" dirty="0">
                <a:latin typeface="Calibri" panose="020F0502020204030204" pitchFamily="34" charset="0"/>
                <a:ea typeface="Verdana"/>
                <a:cs typeface="Calibri" panose="020F0502020204030204" pitchFamily="34" charset="0"/>
              </a:rPr>
              <a:t>Cross-over trial</a:t>
            </a:r>
            <a:endParaRPr lang="en-US" dirty="0">
              <a:ea typeface="Verdana"/>
            </a:endParaRPr>
          </a:p>
        </p:txBody>
      </p:sp>
      <p:pic>
        <p:nvPicPr>
          <p:cNvPr id="5" name="Content Placeholder 5">
            <a:extLst>
              <a:ext uri="{FF2B5EF4-FFF2-40B4-BE49-F238E27FC236}">
                <a16:creationId xmlns:a16="http://schemas.microsoft.com/office/drawing/2014/main" id="{EACAC31E-6351-11C0-363E-76700694404D}"/>
              </a:ext>
            </a:extLst>
          </p:cNvPr>
          <p:cNvPicPr>
            <a:picLocks noChangeAspect="1"/>
          </p:cNvPicPr>
          <p:nvPr/>
        </p:nvPicPr>
        <p:blipFill>
          <a:blip r:embed="rId3"/>
          <a:stretch>
            <a:fillRect/>
          </a:stretch>
        </p:blipFill>
        <p:spPr>
          <a:xfrm>
            <a:off x="9452868" y="116115"/>
            <a:ext cx="2631101" cy="2505551"/>
          </a:xfrm>
          <a:prstGeom prst="rect">
            <a:avLst/>
          </a:prstGeom>
        </p:spPr>
      </p:pic>
      <p:grpSp>
        <p:nvGrpSpPr>
          <p:cNvPr id="22" name="Group 21">
            <a:extLst>
              <a:ext uri="{FF2B5EF4-FFF2-40B4-BE49-F238E27FC236}">
                <a16:creationId xmlns:a16="http://schemas.microsoft.com/office/drawing/2014/main" id="{88A1126D-FBDA-1845-7B21-8A73A0A9D6BB}"/>
              </a:ext>
            </a:extLst>
          </p:cNvPr>
          <p:cNvGrpSpPr/>
          <p:nvPr/>
        </p:nvGrpSpPr>
        <p:grpSpPr>
          <a:xfrm>
            <a:off x="172015" y="3284878"/>
            <a:ext cx="10628246" cy="2361816"/>
            <a:chOff x="67843" y="3127882"/>
            <a:chExt cx="10628246" cy="2361816"/>
          </a:xfrm>
        </p:grpSpPr>
        <p:sp>
          <p:nvSpPr>
            <p:cNvPr id="8" name="Rectangle 7">
              <a:extLst>
                <a:ext uri="{FF2B5EF4-FFF2-40B4-BE49-F238E27FC236}">
                  <a16:creationId xmlns:a16="http://schemas.microsoft.com/office/drawing/2014/main" id="{584F5EE7-12A7-66D7-9D2C-1E26FCF1639A}"/>
                </a:ext>
              </a:extLst>
            </p:cNvPr>
            <p:cNvSpPr/>
            <p:nvPr/>
          </p:nvSpPr>
          <p:spPr>
            <a:xfrm>
              <a:off x="1896086" y="3127882"/>
              <a:ext cx="2849533" cy="998494"/>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sz="2800" b="1" dirty="0"/>
                <a:t>HIGH MICE NUMBERS</a:t>
              </a:r>
            </a:p>
          </p:txBody>
        </p:sp>
        <p:sp>
          <p:nvSpPr>
            <p:cNvPr id="12" name="TextBox 11">
              <a:extLst>
                <a:ext uri="{FF2B5EF4-FFF2-40B4-BE49-F238E27FC236}">
                  <a16:creationId xmlns:a16="http://schemas.microsoft.com/office/drawing/2014/main" id="{F100BC0E-5D55-BBE7-2974-4BBA1FFEB9E8}"/>
                </a:ext>
              </a:extLst>
            </p:cNvPr>
            <p:cNvSpPr txBox="1"/>
            <p:nvPr/>
          </p:nvSpPr>
          <p:spPr>
            <a:xfrm>
              <a:off x="67843" y="3365519"/>
              <a:ext cx="1885903" cy="523220"/>
            </a:xfrm>
            <a:prstGeom prst="rect">
              <a:avLst/>
            </a:prstGeom>
            <a:noFill/>
          </p:spPr>
          <p:txBody>
            <a:bodyPr wrap="square" rtlCol="0">
              <a:spAutoFit/>
            </a:bodyPr>
            <a:lstStyle/>
            <a:p>
              <a:r>
                <a:rPr lang="en-NZ" sz="2800" b="1" dirty="0"/>
                <a:t>Block IH</a:t>
              </a:r>
            </a:p>
          </p:txBody>
        </p:sp>
        <p:sp>
          <p:nvSpPr>
            <p:cNvPr id="13" name="Rectangle 12">
              <a:extLst>
                <a:ext uri="{FF2B5EF4-FFF2-40B4-BE49-F238E27FC236}">
                  <a16:creationId xmlns:a16="http://schemas.microsoft.com/office/drawing/2014/main" id="{246FEAFC-2D7B-5ACA-536C-E3ACAB01340F}"/>
                </a:ext>
              </a:extLst>
            </p:cNvPr>
            <p:cNvSpPr/>
            <p:nvPr/>
          </p:nvSpPr>
          <p:spPr>
            <a:xfrm>
              <a:off x="1896085" y="4491204"/>
              <a:ext cx="2849533" cy="998494"/>
            </a:xfrm>
            <a:prstGeom prst="rect">
              <a:avLst/>
            </a:prstGeom>
            <a:solidFill>
              <a:srgbClr val="0000FF"/>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sz="2800" b="1" dirty="0"/>
                <a:t>LOW MICE NUMBERS</a:t>
              </a:r>
            </a:p>
          </p:txBody>
        </p:sp>
        <p:sp>
          <p:nvSpPr>
            <p:cNvPr id="14" name="TextBox 13">
              <a:extLst>
                <a:ext uri="{FF2B5EF4-FFF2-40B4-BE49-F238E27FC236}">
                  <a16:creationId xmlns:a16="http://schemas.microsoft.com/office/drawing/2014/main" id="{62BE4CD2-CB34-8D4C-C5A5-5192220AE308}"/>
                </a:ext>
              </a:extLst>
            </p:cNvPr>
            <p:cNvSpPr txBox="1"/>
            <p:nvPr/>
          </p:nvSpPr>
          <p:spPr>
            <a:xfrm>
              <a:off x="67843" y="4728841"/>
              <a:ext cx="1885902" cy="523220"/>
            </a:xfrm>
            <a:prstGeom prst="rect">
              <a:avLst/>
            </a:prstGeom>
            <a:noFill/>
          </p:spPr>
          <p:txBody>
            <a:bodyPr wrap="square" rtlCol="0">
              <a:spAutoFit/>
            </a:bodyPr>
            <a:lstStyle/>
            <a:p>
              <a:r>
                <a:rPr lang="en-NZ" sz="2800" b="1" dirty="0"/>
                <a:t>Block IL</a:t>
              </a:r>
            </a:p>
          </p:txBody>
        </p:sp>
        <p:sp>
          <p:nvSpPr>
            <p:cNvPr id="15" name="Rectangle 14">
              <a:extLst>
                <a:ext uri="{FF2B5EF4-FFF2-40B4-BE49-F238E27FC236}">
                  <a16:creationId xmlns:a16="http://schemas.microsoft.com/office/drawing/2014/main" id="{6E187701-78B1-39E2-B325-043CB821471D}"/>
                </a:ext>
              </a:extLst>
            </p:cNvPr>
            <p:cNvSpPr/>
            <p:nvPr/>
          </p:nvSpPr>
          <p:spPr>
            <a:xfrm>
              <a:off x="7846556" y="3127882"/>
              <a:ext cx="2849533" cy="998494"/>
            </a:xfrm>
            <a:prstGeom prst="rect">
              <a:avLst/>
            </a:prstGeom>
            <a:solidFill>
              <a:srgbClr val="0000FF"/>
            </a:solidFill>
            <a:ln>
              <a:solidFill>
                <a:srgbClr val="0000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sz="2800" b="1" dirty="0"/>
                <a:t>LOW MICE NUMBERS</a:t>
              </a:r>
            </a:p>
          </p:txBody>
        </p:sp>
        <p:sp>
          <p:nvSpPr>
            <p:cNvPr id="16" name="Rectangle 15">
              <a:extLst>
                <a:ext uri="{FF2B5EF4-FFF2-40B4-BE49-F238E27FC236}">
                  <a16:creationId xmlns:a16="http://schemas.microsoft.com/office/drawing/2014/main" id="{EC4EF2BA-E178-3819-72F3-73042CF8E320}"/>
                </a:ext>
              </a:extLst>
            </p:cNvPr>
            <p:cNvSpPr/>
            <p:nvPr/>
          </p:nvSpPr>
          <p:spPr>
            <a:xfrm>
              <a:off x="7846556" y="4491204"/>
              <a:ext cx="2849533" cy="998494"/>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sz="2800" b="1" dirty="0"/>
                <a:t>HIGH MICE NUMBERS</a:t>
              </a:r>
            </a:p>
          </p:txBody>
        </p:sp>
        <p:cxnSp>
          <p:nvCxnSpPr>
            <p:cNvPr id="19" name="Straight Arrow Connector 18">
              <a:extLst>
                <a:ext uri="{FF2B5EF4-FFF2-40B4-BE49-F238E27FC236}">
                  <a16:creationId xmlns:a16="http://schemas.microsoft.com/office/drawing/2014/main" id="{BC72B5B2-6ABA-52AF-08B2-951BB5EAA42C}"/>
                </a:ext>
              </a:extLst>
            </p:cNvPr>
            <p:cNvCxnSpPr>
              <a:stCxn id="8" idx="3"/>
              <a:endCxn id="16" idx="1"/>
            </p:cNvCxnSpPr>
            <p:nvPr/>
          </p:nvCxnSpPr>
          <p:spPr>
            <a:xfrm>
              <a:off x="4745619" y="3627129"/>
              <a:ext cx="3100937" cy="136332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D2868AC-7FD1-14ED-183A-00F9D87D8C3D}"/>
                </a:ext>
              </a:extLst>
            </p:cNvPr>
            <p:cNvCxnSpPr>
              <a:cxnSpLocks/>
              <a:stCxn id="13" idx="3"/>
            </p:cNvCxnSpPr>
            <p:nvPr/>
          </p:nvCxnSpPr>
          <p:spPr>
            <a:xfrm flipV="1">
              <a:off x="4745618" y="3709694"/>
              <a:ext cx="3100938" cy="1280757"/>
            </a:xfrm>
            <a:prstGeom prst="straightConnector1">
              <a:avLst/>
            </a:prstGeom>
            <a:ln w="762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F26A50AD-6484-8F2B-5FA2-A0947CA74553}"/>
                </a:ext>
              </a:extLst>
            </p:cNvPr>
            <p:cNvSpPr/>
            <p:nvPr/>
          </p:nvSpPr>
          <p:spPr>
            <a:xfrm>
              <a:off x="5201198" y="3522617"/>
              <a:ext cx="2182061" cy="168953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NZ" sz="2000" b="1" dirty="0"/>
                <a:t>Mice Management Protocols Switched after 2 Years</a:t>
              </a:r>
            </a:p>
          </p:txBody>
        </p:sp>
      </p:grpSp>
      <p:pic>
        <p:nvPicPr>
          <p:cNvPr id="6" name="Picture 5" descr="A blue text on a black background&#10;&#10;AI-generated content may be incorrect.">
            <a:extLst>
              <a:ext uri="{FF2B5EF4-FFF2-40B4-BE49-F238E27FC236}">
                <a16:creationId xmlns:a16="http://schemas.microsoft.com/office/drawing/2014/main" id="{957C4211-1B45-B95B-B951-A889EA5C5A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14869" y="6255976"/>
            <a:ext cx="1932000" cy="504000"/>
          </a:xfrm>
          <a:prstGeom prst="rect">
            <a:avLst/>
          </a:prstGeom>
          <a:noFill/>
          <a:ln>
            <a:noFill/>
          </a:ln>
        </p:spPr>
      </p:pic>
    </p:spTree>
    <p:extLst>
      <p:ext uri="{BB962C8B-B14F-4D97-AF65-F5344CB8AC3E}">
        <p14:creationId xmlns:p14="http://schemas.microsoft.com/office/powerpoint/2010/main" val="2269732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C553D-1C8E-AAD5-ACF0-D936F73047F0}"/>
              </a:ext>
            </a:extLst>
          </p:cNvPr>
          <p:cNvSpPr>
            <a:spLocks noGrp="1"/>
          </p:cNvSpPr>
          <p:nvPr>
            <p:ph type="title"/>
          </p:nvPr>
        </p:nvSpPr>
        <p:spPr/>
        <p:txBody>
          <a:bodyPr/>
          <a:lstStyle/>
          <a:p>
            <a:r>
              <a:rPr lang="en-US" dirty="0"/>
              <a:t>Mouse Eradication Protocol</a:t>
            </a:r>
            <a:endParaRPr lang="en-NZ" dirty="0"/>
          </a:p>
        </p:txBody>
      </p:sp>
      <p:sp>
        <p:nvSpPr>
          <p:cNvPr id="3" name="Content Placeholder 2">
            <a:extLst>
              <a:ext uri="{FF2B5EF4-FFF2-40B4-BE49-F238E27FC236}">
                <a16:creationId xmlns:a16="http://schemas.microsoft.com/office/drawing/2014/main" id="{FBEF82CB-7EEF-95F0-7520-25765E0A3C1B}"/>
              </a:ext>
            </a:extLst>
          </p:cNvPr>
          <p:cNvSpPr>
            <a:spLocks noGrp="1"/>
          </p:cNvSpPr>
          <p:nvPr>
            <p:ph idx="1"/>
          </p:nvPr>
        </p:nvSpPr>
        <p:spPr>
          <a:xfrm>
            <a:off x="501632" y="1154876"/>
            <a:ext cx="10928368" cy="4720046"/>
          </a:xfrm>
        </p:spPr>
        <p:txBody>
          <a:bodyPr>
            <a:normAutofit/>
          </a:bodyPr>
          <a:lstStyle/>
          <a:p>
            <a:r>
              <a:rPr lang="en-US" sz="2400" b="1" i="1" dirty="0">
                <a:solidFill>
                  <a:srgbClr val="242021"/>
                </a:solidFill>
                <a:latin typeface="Calibri" panose="020F0502020204030204" pitchFamily="34" charset="0"/>
                <a:ea typeface="Calibri" panose="020F0502020204030204" pitchFamily="34" charset="0"/>
                <a:cs typeface="Calibri" panose="020F0502020204030204" pitchFamily="34" charset="0"/>
              </a:rPr>
              <a:t>Initial eradication phase</a:t>
            </a:r>
          </a:p>
          <a:p>
            <a:pPr lvl="1">
              <a:buFont typeface="Wingdings" panose="05000000000000000000" pitchFamily="2" charset="2"/>
              <a:buChar char="Ø"/>
            </a:pPr>
            <a:r>
              <a:rPr lang="en-US" b="0" i="0" dirty="0">
                <a:solidFill>
                  <a:srgbClr val="242021"/>
                </a:solidFill>
                <a:effectLst/>
                <a:latin typeface="Calibri" panose="020F0502020204030204" pitchFamily="34" charset="0"/>
                <a:ea typeface="Calibri" panose="020F0502020204030204" pitchFamily="34" charset="0"/>
                <a:cs typeface="Calibri" panose="020F0502020204030204" pitchFamily="34" charset="0"/>
              </a:rPr>
              <a:t>Aerial poison drops</a:t>
            </a:r>
          </a:p>
          <a:p>
            <a:r>
              <a:rPr lang="en-US" sz="2400" b="1" i="1" dirty="0">
                <a:solidFill>
                  <a:srgbClr val="242021"/>
                </a:solidFill>
                <a:effectLst/>
                <a:latin typeface="Calibri" panose="020F0502020204030204" pitchFamily="34" charset="0"/>
                <a:ea typeface="Calibri" panose="020F0502020204030204" pitchFamily="34" charset="0"/>
                <a:cs typeface="Calibri" panose="020F0502020204030204" pitchFamily="34" charset="0"/>
              </a:rPr>
              <a:t>Maintenance phase</a:t>
            </a:r>
          </a:p>
          <a:p>
            <a:pPr lvl="1">
              <a:buFont typeface="Wingdings" panose="05000000000000000000" pitchFamily="2" charset="2"/>
              <a:buChar char="Ø"/>
            </a:pPr>
            <a:r>
              <a:rPr lang="en-US" dirty="0">
                <a:solidFill>
                  <a:srgbClr val="242021"/>
                </a:solidFill>
                <a:latin typeface="Calibri" panose="020F0502020204030204" pitchFamily="34" charset="0"/>
                <a:ea typeface="Calibri" panose="020F0502020204030204" pitchFamily="34" charset="0"/>
                <a:cs typeface="Calibri" panose="020F0502020204030204" pitchFamily="34" charset="0"/>
              </a:rPr>
              <a:t>T</a:t>
            </a:r>
            <a:r>
              <a:rPr lang="en-US" b="0" i="0" dirty="0">
                <a:solidFill>
                  <a:srgbClr val="242021"/>
                </a:solidFill>
                <a:effectLst/>
                <a:latin typeface="Calibri" panose="020F0502020204030204" pitchFamily="34" charset="0"/>
                <a:ea typeface="Calibri" panose="020F0502020204030204" pitchFamily="34" charset="0"/>
                <a:cs typeface="Calibri" panose="020F0502020204030204" pitchFamily="34" charset="0"/>
              </a:rPr>
              <a:t>racking tunnels (inspected weekly) to detect presence of mice</a:t>
            </a:r>
          </a:p>
          <a:p>
            <a:pPr lvl="1">
              <a:buFont typeface="Wingdings" panose="05000000000000000000" pitchFamily="2" charset="2"/>
              <a:buChar char="Ø"/>
            </a:pPr>
            <a:r>
              <a:rPr lang="en-US" b="0" i="0" dirty="0">
                <a:solidFill>
                  <a:srgbClr val="242021"/>
                </a:solidFill>
                <a:effectLst/>
                <a:latin typeface="Calibri" panose="020F0502020204030204" pitchFamily="34" charset="0"/>
                <a:ea typeface="Calibri" panose="020F0502020204030204" pitchFamily="34" charset="0"/>
                <a:cs typeface="Calibri" panose="020F0502020204030204" pitchFamily="34" charset="0"/>
              </a:rPr>
              <a:t>If detected, intensive trapping and poisoning effort in the surrounding area</a:t>
            </a:r>
            <a:br>
              <a:rPr lang="en-US" dirty="0"/>
            </a:br>
            <a:endParaRPr lang="en-NZ"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27BF24B-A01E-08C0-D113-86651EB02DC0}"/>
              </a:ext>
            </a:extLst>
          </p:cNvPr>
          <p:cNvPicPr>
            <a:picLocks noChangeAspect="1"/>
          </p:cNvPicPr>
          <p:nvPr/>
        </p:nvPicPr>
        <p:blipFill rotWithShape="1">
          <a:blip r:embed="rId3"/>
          <a:srcRect b="15506"/>
          <a:stretch/>
        </p:blipFill>
        <p:spPr>
          <a:xfrm>
            <a:off x="1898072" y="4259427"/>
            <a:ext cx="3885012" cy="2459925"/>
          </a:xfrm>
          <a:prstGeom prst="rect">
            <a:avLst/>
          </a:prstGeom>
        </p:spPr>
      </p:pic>
      <p:sp>
        <p:nvSpPr>
          <p:cNvPr id="7" name="Content Placeholder 2">
            <a:extLst>
              <a:ext uri="{FF2B5EF4-FFF2-40B4-BE49-F238E27FC236}">
                <a16:creationId xmlns:a16="http://schemas.microsoft.com/office/drawing/2014/main" id="{C8D9161B-2A72-FE2E-4F15-A1DCDF0E6166}"/>
              </a:ext>
            </a:extLst>
          </p:cNvPr>
          <p:cNvSpPr txBox="1">
            <a:spLocks/>
          </p:cNvSpPr>
          <p:nvPr/>
        </p:nvSpPr>
        <p:spPr>
          <a:xfrm>
            <a:off x="501632" y="3710090"/>
            <a:ext cx="9249097" cy="13937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spcAft>
                <a:spcPts val="600"/>
              </a:spcAft>
              <a:buClr>
                <a:srgbClr val="4B6C1E"/>
              </a:buClr>
              <a:buSzPct val="130000"/>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Clr>
                <a:srgbClr val="4B6C1E"/>
              </a:buClr>
              <a:buSzPct val="100000"/>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Clr>
                <a:srgbClr val="4B6C1E"/>
              </a:buClr>
              <a:buSzPct val="100000"/>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Clr>
                <a:srgbClr val="4B6C1E"/>
              </a:buClr>
              <a:buSzPct val="100000"/>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Clr>
                <a:srgbClr val="4B6C1E"/>
              </a:buClr>
              <a:buSzPct val="10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latin typeface="Calibri" panose="020F0502020204030204" pitchFamily="34" charset="0"/>
                <a:ea typeface="Calibri" panose="020F0502020204030204" pitchFamily="34" charset="0"/>
                <a:cs typeface="Calibri" panose="020F0502020204030204" pitchFamily="34" charset="0"/>
              </a:rPr>
              <a:t>Very intensive and expensive – not sustainable long-term</a:t>
            </a:r>
          </a:p>
        </p:txBody>
      </p:sp>
      <p:pic>
        <p:nvPicPr>
          <p:cNvPr id="8" name="Picture 7">
            <a:extLst>
              <a:ext uri="{FF2B5EF4-FFF2-40B4-BE49-F238E27FC236}">
                <a16:creationId xmlns:a16="http://schemas.microsoft.com/office/drawing/2014/main" id="{6FC466D2-85FC-3BE9-5F56-1C00683B38F5}"/>
              </a:ext>
            </a:extLst>
          </p:cNvPr>
          <p:cNvPicPr>
            <a:picLocks noChangeAspect="1"/>
          </p:cNvPicPr>
          <p:nvPr/>
        </p:nvPicPr>
        <p:blipFill rotWithShape="1">
          <a:blip r:embed="rId4"/>
          <a:srcRect t="14966"/>
          <a:stretch/>
        </p:blipFill>
        <p:spPr>
          <a:xfrm>
            <a:off x="6699287" y="4225389"/>
            <a:ext cx="3885012" cy="2477688"/>
          </a:xfrm>
          <a:prstGeom prst="rect">
            <a:avLst/>
          </a:prstGeom>
        </p:spPr>
      </p:pic>
    </p:spTree>
    <p:extLst>
      <p:ext uri="{BB962C8B-B14F-4D97-AF65-F5344CB8AC3E}">
        <p14:creationId xmlns:p14="http://schemas.microsoft.com/office/powerpoint/2010/main" val="197224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5B040-5273-BD39-4EFA-EF86AE0441E4}"/>
              </a:ext>
            </a:extLst>
          </p:cNvPr>
          <p:cNvSpPr>
            <a:spLocks noGrp="1"/>
          </p:cNvSpPr>
          <p:nvPr>
            <p:ph type="title"/>
          </p:nvPr>
        </p:nvSpPr>
        <p:spPr/>
        <p:txBody>
          <a:bodyPr>
            <a:normAutofit/>
          </a:bodyPr>
          <a:lstStyle/>
          <a:p>
            <a:r>
              <a:rPr lang="en-US" dirty="0">
                <a:ea typeface="Verdana"/>
              </a:rPr>
              <a:t>Data Collected</a:t>
            </a:r>
            <a:endParaRPr lang="en-US" dirty="0"/>
          </a:p>
        </p:txBody>
      </p:sp>
      <p:sp>
        <p:nvSpPr>
          <p:cNvPr id="11" name="TextBox 10">
            <a:extLst>
              <a:ext uri="{FF2B5EF4-FFF2-40B4-BE49-F238E27FC236}">
                <a16:creationId xmlns:a16="http://schemas.microsoft.com/office/drawing/2014/main" id="{BA1FBBB1-1F9B-8993-2379-CF3ACFC472E2}"/>
              </a:ext>
            </a:extLst>
          </p:cNvPr>
          <p:cNvSpPr txBox="1"/>
          <p:nvPr/>
        </p:nvSpPr>
        <p:spPr>
          <a:xfrm>
            <a:off x="357187" y="1649345"/>
            <a:ext cx="8392847" cy="630820"/>
          </a:xfrm>
          <a:prstGeom prst="rect">
            <a:avLst/>
          </a:prstGeom>
          <a:noFill/>
          <a:ln w="76200">
            <a:solidFill>
              <a:srgbClr val="41C008"/>
            </a:solidFill>
          </a:ln>
        </p:spPr>
        <p:txBody>
          <a:bodyPr wrap="square" rtlCol="0">
            <a:spAutoFit/>
          </a:bodyPr>
          <a:lstStyle/>
          <a:p>
            <a:endParaRPr lang="en-NZ" dirty="0"/>
          </a:p>
        </p:txBody>
      </p:sp>
      <p:sp>
        <p:nvSpPr>
          <p:cNvPr id="12" name="Arrow: Down 11">
            <a:extLst>
              <a:ext uri="{FF2B5EF4-FFF2-40B4-BE49-F238E27FC236}">
                <a16:creationId xmlns:a16="http://schemas.microsoft.com/office/drawing/2014/main" id="{2F77B83D-ACF9-A5CC-B564-8EB4742873EE}"/>
              </a:ext>
            </a:extLst>
          </p:cNvPr>
          <p:cNvSpPr/>
          <p:nvPr/>
        </p:nvSpPr>
        <p:spPr>
          <a:xfrm rot="5400000">
            <a:off x="8806084" y="1679478"/>
            <a:ext cx="538223" cy="561372"/>
          </a:xfrm>
          <a:prstGeom prst="down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NZ" dirty="0">
              <a:highlight>
                <a:srgbClr val="FFFF00"/>
              </a:highlight>
            </a:endParaRPr>
          </a:p>
        </p:txBody>
      </p:sp>
      <p:sp>
        <p:nvSpPr>
          <p:cNvPr id="13" name="TextBox 12">
            <a:extLst>
              <a:ext uri="{FF2B5EF4-FFF2-40B4-BE49-F238E27FC236}">
                <a16:creationId xmlns:a16="http://schemas.microsoft.com/office/drawing/2014/main" id="{BC68937E-C582-CA30-8464-CE6782D6D988}"/>
              </a:ext>
            </a:extLst>
          </p:cNvPr>
          <p:cNvSpPr txBox="1"/>
          <p:nvPr/>
        </p:nvSpPr>
        <p:spPr>
          <a:xfrm>
            <a:off x="9355882" y="1760109"/>
            <a:ext cx="1709213" cy="400110"/>
          </a:xfrm>
          <a:prstGeom prst="rect">
            <a:avLst/>
          </a:prstGeom>
          <a:noFill/>
        </p:spPr>
        <p:txBody>
          <a:bodyPr wrap="square" rtlCol="0">
            <a:spAutoFit/>
          </a:bodyPr>
          <a:lstStyle/>
          <a:p>
            <a:r>
              <a:rPr lang="en-NZ" sz="2000" dirty="0">
                <a:latin typeface="Calibri" panose="020F0502020204030204" pitchFamily="34" charset="0"/>
                <a:cs typeface="Calibri" panose="020F0502020204030204" pitchFamily="34" charset="0"/>
              </a:rPr>
              <a:t>Today’s focus</a:t>
            </a:r>
          </a:p>
        </p:txBody>
      </p:sp>
      <p:sp>
        <p:nvSpPr>
          <p:cNvPr id="15" name="TextBox 14">
            <a:extLst>
              <a:ext uri="{FF2B5EF4-FFF2-40B4-BE49-F238E27FC236}">
                <a16:creationId xmlns:a16="http://schemas.microsoft.com/office/drawing/2014/main" id="{C5F7D862-48E0-8FF8-9010-0BB403E7E8D5}"/>
              </a:ext>
            </a:extLst>
          </p:cNvPr>
          <p:cNvSpPr txBox="1"/>
          <p:nvPr/>
        </p:nvSpPr>
        <p:spPr>
          <a:xfrm>
            <a:off x="1770275" y="6350091"/>
            <a:ext cx="6028552" cy="371384"/>
          </a:xfrm>
          <a:prstGeom prst="rect">
            <a:avLst/>
          </a:prstGeom>
          <a:noFill/>
        </p:spPr>
        <p:txBody>
          <a:bodyPr wrap="square">
            <a:spAutoFit/>
          </a:bodyPr>
          <a:lstStyle/>
          <a:p>
            <a:pPr>
              <a:lnSpc>
                <a:spcPct val="105000"/>
              </a:lnSpc>
              <a:spcBef>
                <a:spcPct val="5000"/>
              </a:spcBef>
            </a:pPr>
            <a:r>
              <a:rPr lang="en-GB" altLang="en-US" sz="1800" b="1" dirty="0">
                <a:latin typeface="Calibri" panose="020F0502020204030204" pitchFamily="34" charset="0"/>
                <a:cs typeface="Calibri" panose="020F0502020204030204" pitchFamily="34" charset="0"/>
              </a:rPr>
              <a:t>Paper: </a:t>
            </a:r>
            <a:r>
              <a:rPr lang="en-NZ" sz="1800" b="0" i="0" dirty="0">
                <a:effectLst/>
                <a:latin typeface="Calibri" panose="020F0502020204030204" pitchFamily="34" charset="0"/>
                <a:cs typeface="Calibri" panose="020F0502020204030204" pitchFamily="34" charset="0"/>
              </a:rPr>
              <a:t>Watts et al.</a:t>
            </a:r>
            <a:r>
              <a:rPr lang="en-US" sz="1800" b="0" i="0" dirty="0">
                <a:effectLst/>
                <a:latin typeface="Calibri" panose="020F0502020204030204" pitchFamily="34" charset="0"/>
                <a:cs typeface="Calibri" panose="020F0502020204030204" pitchFamily="34" charset="0"/>
              </a:rPr>
              <a:t> (2022) in </a:t>
            </a:r>
            <a:r>
              <a:rPr lang="en-US" sz="1800" b="0" i="1" dirty="0">
                <a:effectLst/>
                <a:latin typeface="Calibri" panose="020F0502020204030204" pitchFamily="34" charset="0"/>
                <a:cs typeface="Calibri" panose="020F0502020204030204" pitchFamily="34" charset="0"/>
              </a:rPr>
              <a:t>New Zealand Journal of Ecology</a:t>
            </a:r>
            <a:r>
              <a:rPr lang="en-US" sz="1800" b="0" i="0" dirty="0">
                <a:effectLst/>
                <a:latin typeface="Calibri" panose="020F0502020204030204" pitchFamily="34" charset="0"/>
                <a:cs typeface="Calibri" panose="020F0502020204030204" pitchFamily="34" charset="0"/>
              </a:rPr>
              <a:t> </a:t>
            </a:r>
          </a:p>
        </p:txBody>
      </p:sp>
      <p:pic>
        <p:nvPicPr>
          <p:cNvPr id="3" name="Picture 2" descr="A blue text on a black background&#10;&#10;AI-generated content may be incorrect.">
            <a:extLst>
              <a:ext uri="{FF2B5EF4-FFF2-40B4-BE49-F238E27FC236}">
                <a16:creationId xmlns:a16="http://schemas.microsoft.com/office/drawing/2014/main" id="{42D54E7A-D007-2B71-C495-2E3A84C9310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14869" y="6255976"/>
            <a:ext cx="1932000" cy="504000"/>
          </a:xfrm>
          <a:prstGeom prst="rect">
            <a:avLst/>
          </a:prstGeom>
          <a:noFill/>
          <a:ln>
            <a:noFill/>
          </a:ln>
        </p:spPr>
      </p:pic>
      <p:graphicFrame>
        <p:nvGraphicFramePr>
          <p:cNvPr id="5" name="Table 4">
            <a:extLst>
              <a:ext uri="{FF2B5EF4-FFF2-40B4-BE49-F238E27FC236}">
                <a16:creationId xmlns:a16="http://schemas.microsoft.com/office/drawing/2014/main" id="{B846B376-A190-AD98-5A04-650F308693B3}"/>
              </a:ext>
            </a:extLst>
          </p:cNvPr>
          <p:cNvGraphicFramePr>
            <a:graphicFrameLocks noGrp="1"/>
          </p:cNvGraphicFramePr>
          <p:nvPr>
            <p:extLst>
              <p:ext uri="{D42A27DB-BD31-4B8C-83A1-F6EECF244321}">
                <p14:modId xmlns:p14="http://schemas.microsoft.com/office/powerpoint/2010/main" val="3241814054"/>
              </p:ext>
            </p:extLst>
          </p:nvPr>
        </p:nvGraphicFramePr>
        <p:xfrm>
          <a:off x="392408" y="978356"/>
          <a:ext cx="8322403" cy="5186426"/>
        </p:xfrm>
        <a:graphic>
          <a:graphicData uri="http://schemas.openxmlformats.org/drawingml/2006/table">
            <a:tbl>
              <a:tblPr firstRow="1" bandRow="1">
                <a:tableStyleId>{F2DE63D5-997A-4646-A377-4702673A728D}</a:tableStyleId>
              </a:tblPr>
              <a:tblGrid>
                <a:gridCol w="2278731">
                  <a:extLst>
                    <a:ext uri="{9D8B030D-6E8A-4147-A177-3AD203B41FA5}">
                      <a16:colId xmlns:a16="http://schemas.microsoft.com/office/drawing/2014/main" val="3336798894"/>
                    </a:ext>
                  </a:extLst>
                </a:gridCol>
                <a:gridCol w="2166897">
                  <a:extLst>
                    <a:ext uri="{9D8B030D-6E8A-4147-A177-3AD203B41FA5}">
                      <a16:colId xmlns:a16="http://schemas.microsoft.com/office/drawing/2014/main" val="3228653075"/>
                    </a:ext>
                  </a:extLst>
                </a:gridCol>
                <a:gridCol w="1796174">
                  <a:extLst>
                    <a:ext uri="{9D8B030D-6E8A-4147-A177-3AD203B41FA5}">
                      <a16:colId xmlns:a16="http://schemas.microsoft.com/office/drawing/2014/main" val="681827352"/>
                    </a:ext>
                  </a:extLst>
                </a:gridCol>
                <a:gridCol w="2080601">
                  <a:extLst>
                    <a:ext uri="{9D8B030D-6E8A-4147-A177-3AD203B41FA5}">
                      <a16:colId xmlns:a16="http://schemas.microsoft.com/office/drawing/2014/main" val="4109485142"/>
                    </a:ext>
                  </a:extLst>
                </a:gridCol>
              </a:tblGrid>
              <a:tr h="151324">
                <a:tc>
                  <a:txBody>
                    <a:bodyPr/>
                    <a:lstStyle/>
                    <a:p>
                      <a:endParaRPr lang="en-NZ" dirty="0"/>
                    </a:p>
                  </a:txBody>
                  <a:tcPr/>
                </a:tc>
                <a:tc>
                  <a:txBody>
                    <a:bodyPr/>
                    <a:lstStyle/>
                    <a:p>
                      <a:r>
                        <a:rPr lang="en-US" dirty="0"/>
                        <a:t>Sampling Method</a:t>
                      </a:r>
                      <a:endParaRPr lang="en-NZ" dirty="0"/>
                    </a:p>
                  </a:txBody>
                  <a:tcPr/>
                </a:tc>
                <a:tc>
                  <a:txBody>
                    <a:bodyPr/>
                    <a:lstStyle/>
                    <a:p>
                      <a:r>
                        <a:rPr lang="en-US" dirty="0"/>
                        <a:t>Number per Block</a:t>
                      </a:r>
                      <a:endParaRPr lang="en-NZ" dirty="0"/>
                    </a:p>
                  </a:txBody>
                  <a:tcPr/>
                </a:tc>
                <a:tc>
                  <a:txBody>
                    <a:bodyPr/>
                    <a:lstStyle/>
                    <a:p>
                      <a:r>
                        <a:rPr lang="en-US" dirty="0"/>
                        <a:t>Frequency</a:t>
                      </a:r>
                      <a:endParaRPr lang="en-NZ" dirty="0"/>
                    </a:p>
                  </a:txBody>
                  <a:tcPr/>
                </a:tc>
                <a:extLst>
                  <a:ext uri="{0D108BD9-81ED-4DB2-BD59-A6C34878D82A}">
                    <a16:rowId xmlns:a16="http://schemas.microsoft.com/office/drawing/2014/main" val="144621581"/>
                  </a:ext>
                </a:extLst>
              </a:tr>
              <a:tr h="649478">
                <a:tc>
                  <a:txBody>
                    <a:bodyPr/>
                    <a:lstStyle/>
                    <a:p>
                      <a:r>
                        <a:rPr lang="en-US" dirty="0">
                          <a:latin typeface="Calibri" panose="020F0502020204030204" pitchFamily="34" charset="0"/>
                          <a:ea typeface="Calibri" panose="020F0502020204030204" pitchFamily="34" charset="0"/>
                          <a:cs typeface="Calibri" panose="020F0502020204030204" pitchFamily="34" charset="0"/>
                        </a:rPr>
                        <a:t>Ground-dwelling invertebrates</a:t>
                      </a:r>
                      <a:endParaRPr lang="en-NZ"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ea typeface="Calibri" panose="020F0502020204030204" pitchFamily="34" charset="0"/>
                          <a:cs typeface="Calibri" panose="020F0502020204030204" pitchFamily="34" charset="0"/>
                        </a:rPr>
                        <a:t>Pitfall trap</a:t>
                      </a:r>
                      <a:endParaRPr lang="en-NZ"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ea typeface="Calibri" panose="020F0502020204030204" pitchFamily="34" charset="0"/>
                          <a:cs typeface="Calibri" panose="020F0502020204030204" pitchFamily="34" charset="0"/>
                        </a:rPr>
                        <a:t>20 </a:t>
                      </a:r>
                    </a:p>
                    <a:p>
                      <a:endParaRPr lang="en-NZ"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ea typeface="Calibri" panose="020F0502020204030204" pitchFamily="34" charset="0"/>
                          <a:cs typeface="Calibri" panose="020F0502020204030204" pitchFamily="34" charset="0"/>
                        </a:rPr>
                        <a:t>4 times per year</a:t>
                      </a:r>
                      <a:endParaRPr lang="en-NZ"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746860050"/>
                  </a:ext>
                </a:extLst>
              </a:tr>
              <a:tr h="649478">
                <a:tc>
                  <a:txBody>
                    <a:bodyPr/>
                    <a:lstStyle/>
                    <a:p>
                      <a:r>
                        <a:rPr lang="en-US" dirty="0">
                          <a:latin typeface="Calibri" panose="020F0502020204030204" pitchFamily="34" charset="0"/>
                          <a:ea typeface="Calibri" panose="020F0502020204030204" pitchFamily="34" charset="0"/>
                          <a:cs typeface="Calibri" panose="020F0502020204030204" pitchFamily="34" charset="0"/>
                        </a:rPr>
                        <a:t>Leaf litter invertebrates</a:t>
                      </a:r>
                      <a:endParaRPr lang="en-NZ"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cs typeface="Calibri" panose="020F0502020204030204" pitchFamily="34" charset="0"/>
                        </a:rPr>
                        <a:t>Quadrant (counting)</a:t>
                      </a:r>
                      <a:endParaRPr lang="en-NZ" dirty="0">
                        <a:latin typeface="Calibri" panose="020F0502020204030204" pitchFamily="34" charset="0"/>
                        <a:ea typeface="Calibri" panose="020F0502020204030204" pitchFamily="34" charset="0"/>
                        <a:cs typeface="Calibri" panose="020F0502020204030204" pitchFamily="34" charset="0"/>
                      </a:endParaRPr>
                    </a:p>
                    <a:p>
                      <a:endParaRPr lang="en-NZ"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ea typeface="Calibri" panose="020F0502020204030204" pitchFamily="34" charset="0"/>
                          <a:cs typeface="Calibri" panose="020F0502020204030204" pitchFamily="34" charset="0"/>
                        </a:rPr>
                        <a:t>32</a:t>
                      </a:r>
                      <a:endParaRPr lang="en-NZ"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cs typeface="Calibri" panose="020F0502020204030204" pitchFamily="34" charset="0"/>
                        </a:rPr>
                        <a:t>Annually</a:t>
                      </a:r>
                      <a:endParaRPr lang="en-NZ" dirty="0">
                        <a:latin typeface="Calibri" panose="020F0502020204030204" pitchFamily="34" charset="0"/>
                        <a:ea typeface="Calibri" panose="020F0502020204030204" pitchFamily="34" charset="0"/>
                        <a:cs typeface="Calibri" panose="020F0502020204030204" pitchFamily="34" charset="0"/>
                      </a:endParaRPr>
                    </a:p>
                    <a:p>
                      <a:endParaRPr lang="en-NZ"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214475740"/>
                  </a:ext>
                </a:extLst>
              </a:tr>
              <a:tr h="649478">
                <a:tc>
                  <a:txBody>
                    <a:bodyPr/>
                    <a:lstStyle/>
                    <a:p>
                      <a:r>
                        <a:rPr lang="en-US" dirty="0">
                          <a:latin typeface="Calibri" panose="020F0502020204030204" pitchFamily="34" charset="0"/>
                          <a:ea typeface="Calibri" panose="020F0502020204030204" pitchFamily="34" charset="0"/>
                          <a:cs typeface="Calibri" panose="020F0502020204030204" pitchFamily="34" charset="0"/>
                        </a:rPr>
                        <a:t>Land snails</a:t>
                      </a:r>
                      <a:endParaRPr lang="en-NZ"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ea typeface="Calibri" panose="020F0502020204030204" pitchFamily="34" charset="0"/>
                          <a:cs typeface="Calibri" panose="020F0502020204030204" pitchFamily="34" charset="0"/>
                        </a:rPr>
                        <a:t>Quadrant (Tullgren funnel)</a:t>
                      </a:r>
                      <a:endParaRPr lang="en-NZ"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ea typeface="Calibri" panose="020F0502020204030204" pitchFamily="34" charset="0"/>
                          <a:cs typeface="Calibri" panose="020F0502020204030204" pitchFamily="34" charset="0"/>
                        </a:rPr>
                        <a:t>32</a:t>
                      </a:r>
                      <a:endParaRPr lang="en-NZ"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ea typeface="Calibri" panose="020F0502020204030204" pitchFamily="34" charset="0"/>
                          <a:cs typeface="Calibri" panose="020F0502020204030204" pitchFamily="34" charset="0"/>
                        </a:rPr>
                        <a:t>Annually</a:t>
                      </a:r>
                      <a:endParaRPr lang="en-NZ"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36122704"/>
                  </a:ext>
                </a:extLst>
              </a:tr>
              <a:tr h="649478">
                <a:tc>
                  <a:txBody>
                    <a:bodyPr/>
                    <a:lstStyle/>
                    <a:p>
                      <a:r>
                        <a:rPr lang="en-US" dirty="0">
                          <a:latin typeface="Calibri" panose="020F0502020204030204" pitchFamily="34" charset="0"/>
                          <a:ea typeface="Calibri" panose="020F0502020204030204" pitchFamily="34" charset="0"/>
                          <a:cs typeface="Calibri" panose="020F0502020204030204" pitchFamily="34" charset="0"/>
                        </a:rPr>
                        <a:t>Wētā</a:t>
                      </a:r>
                      <a:endParaRPr lang="en-NZ"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ea typeface="Calibri" panose="020F0502020204030204" pitchFamily="34" charset="0"/>
                          <a:cs typeface="Calibri" panose="020F0502020204030204" pitchFamily="34" charset="0"/>
                        </a:rPr>
                        <a:t>Tracking tunnel</a:t>
                      </a:r>
                      <a:endParaRPr lang="en-NZ"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ea typeface="Calibri" panose="020F0502020204030204" pitchFamily="34" charset="0"/>
                          <a:cs typeface="Calibri" panose="020F0502020204030204" pitchFamily="34" charset="0"/>
                        </a:rPr>
                        <a:t>24 - 36</a:t>
                      </a:r>
                      <a:endParaRPr lang="en-NZ"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cs typeface="Calibri" panose="020F0502020204030204" pitchFamily="34" charset="0"/>
                        </a:rPr>
                        <a:t>4 times per year</a:t>
                      </a:r>
                      <a:endParaRPr lang="en-NZ"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76973746"/>
                  </a:ext>
                </a:extLst>
              </a:tr>
              <a:tr h="649478">
                <a:tc>
                  <a:txBody>
                    <a:bodyPr/>
                    <a:lstStyle/>
                    <a:p>
                      <a:r>
                        <a:rPr lang="en-US" dirty="0">
                          <a:latin typeface="Calibri" panose="020F0502020204030204" pitchFamily="34" charset="0"/>
                          <a:ea typeface="Calibri" panose="020F0502020204030204" pitchFamily="34" charset="0"/>
                          <a:cs typeface="Calibri" panose="020F0502020204030204" pitchFamily="34" charset="0"/>
                        </a:rPr>
                        <a:t>Earthworms</a:t>
                      </a:r>
                      <a:endParaRPr lang="en-NZ"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ea typeface="Calibri" panose="020F0502020204030204" pitchFamily="34" charset="0"/>
                          <a:cs typeface="Calibri" panose="020F0502020204030204" pitchFamily="34" charset="0"/>
                        </a:rPr>
                        <a:t>Quadrant (searching)</a:t>
                      </a:r>
                      <a:endParaRPr lang="en-NZ"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ea typeface="Calibri" panose="020F0502020204030204" pitchFamily="34" charset="0"/>
                          <a:cs typeface="Calibri" panose="020F0502020204030204" pitchFamily="34" charset="0"/>
                        </a:rPr>
                        <a:t>20</a:t>
                      </a:r>
                      <a:endParaRPr lang="en-NZ"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ea typeface="Calibri" panose="020F0502020204030204" pitchFamily="34" charset="0"/>
                          <a:cs typeface="Calibri" panose="020F0502020204030204" pitchFamily="34" charset="0"/>
                        </a:rPr>
                        <a:t>Twice</a:t>
                      </a:r>
                      <a:endParaRPr lang="en-NZ"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95547620"/>
                  </a:ext>
                </a:extLst>
              </a:tr>
              <a:tr h="649478">
                <a:tc>
                  <a:txBody>
                    <a:bodyPr/>
                    <a:lstStyle/>
                    <a:p>
                      <a:r>
                        <a:rPr lang="en-US" dirty="0">
                          <a:latin typeface="Calibri" panose="020F0502020204030204" pitchFamily="34" charset="0"/>
                          <a:ea typeface="Calibri" panose="020F0502020204030204" pitchFamily="34" charset="0"/>
                          <a:cs typeface="Calibri" panose="020F0502020204030204" pitchFamily="34" charset="0"/>
                        </a:rPr>
                        <a:t>Seedlings</a:t>
                      </a:r>
                      <a:endParaRPr lang="en-NZ"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cs typeface="Calibri" panose="020F0502020204030204" pitchFamily="34" charset="0"/>
                        </a:rPr>
                        <a:t>Quadrant (counting)</a:t>
                      </a:r>
                      <a:endParaRPr lang="en-NZ"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ea typeface="Calibri" panose="020F0502020204030204" pitchFamily="34" charset="0"/>
                          <a:cs typeface="Calibri" panose="020F0502020204030204" pitchFamily="34" charset="0"/>
                        </a:rPr>
                        <a:t>36</a:t>
                      </a:r>
                      <a:endParaRPr lang="en-NZ"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ea typeface="Calibri" panose="020F0502020204030204" pitchFamily="34" charset="0"/>
                          <a:cs typeface="Calibri" panose="020F0502020204030204" pitchFamily="34" charset="0"/>
                        </a:rPr>
                        <a:t>Thrice</a:t>
                      </a:r>
                      <a:endParaRPr lang="en-NZ"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12923867"/>
                  </a:ext>
                </a:extLst>
              </a:tr>
              <a:tr h="649478">
                <a:tc>
                  <a:txBody>
                    <a:bodyPr/>
                    <a:lstStyle/>
                    <a:p>
                      <a:r>
                        <a:rPr lang="en-US" dirty="0">
                          <a:latin typeface="Calibri" panose="020F0502020204030204" pitchFamily="34" charset="0"/>
                          <a:ea typeface="Calibri" panose="020F0502020204030204" pitchFamily="34" charset="0"/>
                          <a:cs typeface="Calibri" panose="020F0502020204030204" pitchFamily="34" charset="0"/>
                        </a:rPr>
                        <a:t>Fungi</a:t>
                      </a:r>
                      <a:endParaRPr lang="en-NZ"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ea typeface="Calibri" panose="020F0502020204030204" pitchFamily="34" charset="0"/>
                          <a:cs typeface="Calibri" panose="020F0502020204030204" pitchFamily="34" charset="0"/>
                        </a:rPr>
                        <a:t>Quadrant (counting)</a:t>
                      </a:r>
                      <a:endParaRPr lang="en-NZ"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ea typeface="Calibri" panose="020F0502020204030204" pitchFamily="34" charset="0"/>
                          <a:cs typeface="Calibri" panose="020F0502020204030204" pitchFamily="34" charset="0"/>
                        </a:rPr>
                        <a:t>36</a:t>
                      </a:r>
                      <a:endParaRPr lang="en-NZ"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dirty="0">
                          <a:latin typeface="Calibri" panose="020F0502020204030204" pitchFamily="34" charset="0"/>
                          <a:ea typeface="Calibri" panose="020F0502020204030204" pitchFamily="34" charset="0"/>
                          <a:cs typeface="Calibri" panose="020F0502020204030204" pitchFamily="34" charset="0"/>
                        </a:rPr>
                        <a:t>Once</a:t>
                      </a:r>
                      <a:endParaRPr lang="en-NZ"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703782490"/>
                  </a:ext>
                </a:extLst>
              </a:tr>
            </a:tbl>
          </a:graphicData>
        </a:graphic>
      </p:graphicFrame>
      <p:pic>
        <p:nvPicPr>
          <p:cNvPr id="5122" name="Picture 2" descr="Carabidae Images – Browse 2,745 Stock Photos, Vectors, and Video | Adobe  Stock">
            <a:extLst>
              <a:ext uri="{FF2B5EF4-FFF2-40B4-BE49-F238E27FC236}">
                <a16:creationId xmlns:a16="http://schemas.microsoft.com/office/drawing/2014/main" id="{B03DE881-7546-BF1B-D5C1-8C218CA7FC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8897710" y="2445419"/>
            <a:ext cx="2391276" cy="1594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3453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5B040-5273-BD39-4EFA-EF86AE0441E4}"/>
              </a:ext>
            </a:extLst>
          </p:cNvPr>
          <p:cNvSpPr>
            <a:spLocks noGrp="1"/>
          </p:cNvSpPr>
          <p:nvPr>
            <p:ph type="title"/>
          </p:nvPr>
        </p:nvSpPr>
        <p:spPr>
          <a:xfrm>
            <a:off x="629194" y="136525"/>
            <a:ext cx="10821216" cy="941161"/>
          </a:xfrm>
        </p:spPr>
        <p:txBody>
          <a:bodyPr>
            <a:noAutofit/>
          </a:bodyPr>
          <a:lstStyle/>
          <a:p>
            <a:r>
              <a:rPr lang="en-US" sz="3600" dirty="0">
                <a:ea typeface="Verdana"/>
              </a:rPr>
              <a:t>Sampling Ground-dwelling Invertebrates</a:t>
            </a:r>
            <a:endParaRPr lang="en-US" sz="3600" dirty="0"/>
          </a:p>
        </p:txBody>
      </p:sp>
      <p:sp>
        <p:nvSpPr>
          <p:cNvPr id="3" name="Content Placeholder 2">
            <a:extLst>
              <a:ext uri="{FF2B5EF4-FFF2-40B4-BE49-F238E27FC236}">
                <a16:creationId xmlns:a16="http://schemas.microsoft.com/office/drawing/2014/main" id="{2E1E4CD7-F2A1-4D12-AA54-A50754A4B4F7}"/>
              </a:ext>
            </a:extLst>
          </p:cNvPr>
          <p:cNvSpPr>
            <a:spLocks noGrp="1"/>
          </p:cNvSpPr>
          <p:nvPr>
            <p:ph idx="1"/>
          </p:nvPr>
        </p:nvSpPr>
        <p:spPr>
          <a:xfrm>
            <a:off x="695291" y="1188648"/>
            <a:ext cx="10515600" cy="4720046"/>
          </a:xfrm>
        </p:spPr>
        <p:txBody>
          <a:bodyPr vert="horz" lIns="91440" tIns="45720" rIns="91440" bIns="45720" rtlCol="0" anchor="t">
            <a:normAutofit/>
          </a:bodyPr>
          <a:lstStyle/>
          <a:p>
            <a:r>
              <a:rPr lang="en-US" sz="2400" b="0" i="0" dirty="0">
                <a:solidFill>
                  <a:srgbClr val="242021"/>
                </a:solidFill>
                <a:effectLst/>
                <a:latin typeface="Calibri" panose="020F0502020204030204" pitchFamily="34" charset="0"/>
                <a:cs typeface="Calibri" panose="020F0502020204030204" pitchFamily="34" charset="0"/>
              </a:rPr>
              <a:t>Sampled using pitfall traps placed along transect lines</a:t>
            </a:r>
          </a:p>
          <a:p>
            <a:r>
              <a:rPr lang="en-US" sz="2400" dirty="0">
                <a:solidFill>
                  <a:srgbClr val="242021"/>
                </a:solidFill>
                <a:latin typeface="Calibri" panose="020F0502020204030204" pitchFamily="34" charset="0"/>
                <a:cs typeface="Calibri" panose="020F0502020204030204" pitchFamily="34" charset="0"/>
              </a:rPr>
              <a:t>Transects randomly located within each block</a:t>
            </a:r>
            <a:endParaRPr lang="en-US" sz="2400" b="0" i="0" dirty="0">
              <a:solidFill>
                <a:srgbClr val="242021"/>
              </a:solidFill>
              <a:effectLst/>
              <a:latin typeface="Calibri" panose="020F0502020204030204" pitchFamily="34" charset="0"/>
              <a:cs typeface="Calibri" panose="020F0502020204030204" pitchFamily="34" charset="0"/>
            </a:endParaRPr>
          </a:p>
          <a:p>
            <a:r>
              <a:rPr lang="en-US" sz="2400" b="0" i="0" dirty="0">
                <a:solidFill>
                  <a:srgbClr val="242021"/>
                </a:solidFill>
                <a:effectLst/>
                <a:latin typeface="Calibri" panose="020F0502020204030204" pitchFamily="34" charset="0"/>
                <a:cs typeface="Calibri" panose="020F0502020204030204" pitchFamily="34" charset="0"/>
              </a:rPr>
              <a:t>Traps set for 1 month at a time</a:t>
            </a:r>
          </a:p>
          <a:p>
            <a:r>
              <a:rPr lang="en-US" sz="2400" b="0" i="0" dirty="0">
                <a:solidFill>
                  <a:srgbClr val="242021"/>
                </a:solidFill>
                <a:effectLst/>
                <a:latin typeface="Calibri" panose="020F0502020204030204" pitchFamily="34" charset="0"/>
                <a:cs typeface="Calibri" panose="020F0502020204030204" pitchFamily="34" charset="0"/>
              </a:rPr>
              <a:t>Sampled 4 months per year:  November, December, February, and April</a:t>
            </a:r>
          </a:p>
          <a:p>
            <a:r>
              <a:rPr lang="en-US" sz="2400" dirty="0">
                <a:solidFill>
                  <a:srgbClr val="242021"/>
                </a:solidFill>
                <a:latin typeface="Calibri" panose="020F0502020204030204" pitchFamily="34" charset="0"/>
                <a:cs typeface="Calibri" panose="020F0502020204030204" pitchFamily="34" charset="0"/>
              </a:rPr>
              <a:t>A total of 42,639 invertebrates were caught</a:t>
            </a:r>
          </a:p>
          <a:p>
            <a:r>
              <a:rPr lang="en-US" sz="2400" dirty="0">
                <a:solidFill>
                  <a:srgbClr val="242021"/>
                </a:solidFill>
                <a:latin typeface="Calibri" panose="020F0502020204030204" pitchFamily="34" charset="0"/>
                <a:cs typeface="Calibri" panose="020F0502020204030204" pitchFamily="34" charset="0"/>
              </a:rPr>
              <a:t>All were sorted (at least) to the Order level</a:t>
            </a:r>
          </a:p>
          <a:p>
            <a:r>
              <a:rPr lang="en-US" sz="2400" dirty="0">
                <a:solidFill>
                  <a:srgbClr val="242021"/>
                </a:solidFill>
                <a:latin typeface="Calibri" panose="020F0502020204030204" pitchFamily="34" charset="0"/>
                <a:cs typeface="Calibri" panose="020F0502020204030204" pitchFamily="34" charset="0"/>
              </a:rPr>
              <a:t>Rich data set! </a:t>
            </a:r>
          </a:p>
          <a:p>
            <a:r>
              <a:rPr lang="en-US" sz="2400" dirty="0">
                <a:solidFill>
                  <a:srgbClr val="242021"/>
                </a:solidFill>
                <a:latin typeface="Calibri" panose="020F0502020204030204" pitchFamily="34" charset="0"/>
                <a:cs typeface="Calibri" panose="020F0502020204030204" pitchFamily="34" charset="0"/>
              </a:rPr>
              <a:t>Key variable of interest: </a:t>
            </a:r>
            <a:r>
              <a:rPr lang="en-US" sz="2400" b="1" dirty="0">
                <a:solidFill>
                  <a:srgbClr val="0000FF"/>
                </a:solidFill>
                <a:latin typeface="Calibri" panose="020F0502020204030204" pitchFamily="34" charset="0"/>
                <a:cs typeface="Calibri" panose="020F0502020204030204" pitchFamily="34" charset="0"/>
              </a:rPr>
              <a:t>Total number caught per trap</a:t>
            </a:r>
          </a:p>
          <a:p>
            <a:endParaRPr lang="en-US" sz="2400" b="0" i="0" dirty="0">
              <a:solidFill>
                <a:srgbClr val="242021"/>
              </a:solidFill>
              <a:effectLst/>
              <a:latin typeface="Calibri" panose="020F0502020204030204" pitchFamily="34" charset="0"/>
              <a:cs typeface="Calibri" panose="020F0502020204030204" pitchFamily="34" charset="0"/>
            </a:endParaRPr>
          </a:p>
          <a:p>
            <a:pPr marL="0" indent="0">
              <a:buNone/>
            </a:pPr>
            <a:endParaRPr lang="en-US" sz="2400" b="0" i="0" dirty="0">
              <a:solidFill>
                <a:srgbClr val="242021"/>
              </a:solidFill>
              <a:effectLst/>
              <a:latin typeface="Calibri" panose="020F0502020204030204" pitchFamily="34" charset="0"/>
              <a:cs typeface="Calibri" panose="020F0502020204030204" pitchFamily="34" charset="0"/>
            </a:endParaRPr>
          </a:p>
          <a:p>
            <a:endParaRPr lang="en-US" dirty="0">
              <a:ea typeface="Verdana"/>
            </a:endParaRPr>
          </a:p>
        </p:txBody>
      </p:sp>
      <p:pic>
        <p:nvPicPr>
          <p:cNvPr id="13314" name="Picture 2" descr="Soil Bugs - An illustrated guide to New ...">
            <a:extLst>
              <a:ext uri="{FF2B5EF4-FFF2-40B4-BE49-F238E27FC236}">
                <a16:creationId xmlns:a16="http://schemas.microsoft.com/office/drawing/2014/main" id="{1726F5ED-36B1-65DF-C26D-902986D6AB87}"/>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96720" y="940271"/>
            <a:ext cx="3155624" cy="175663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BCBDF7DA-1147-21AD-9B3B-CD1920D67C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1190" y="4115878"/>
            <a:ext cx="2540428" cy="179281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ue text on a black background&#10;&#10;AI-generated content may be incorrect.">
            <a:extLst>
              <a:ext uri="{FF2B5EF4-FFF2-40B4-BE49-F238E27FC236}">
                <a16:creationId xmlns:a16="http://schemas.microsoft.com/office/drawing/2014/main" id="{7A31760F-05FE-B0F6-8C4B-6155B2175B6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414869" y="6255976"/>
            <a:ext cx="1932000" cy="504000"/>
          </a:xfrm>
          <a:prstGeom prst="rect">
            <a:avLst/>
          </a:prstGeom>
          <a:noFill/>
          <a:ln>
            <a:noFill/>
          </a:ln>
        </p:spPr>
      </p:pic>
    </p:spTree>
    <p:extLst>
      <p:ext uri="{BB962C8B-B14F-4D97-AF65-F5344CB8AC3E}">
        <p14:creationId xmlns:p14="http://schemas.microsoft.com/office/powerpoint/2010/main" val="1976137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5B040-5273-BD39-4EFA-EF86AE0441E4}"/>
              </a:ext>
            </a:extLst>
          </p:cNvPr>
          <p:cNvSpPr>
            <a:spLocks noGrp="1"/>
          </p:cNvSpPr>
          <p:nvPr>
            <p:ph type="title"/>
          </p:nvPr>
        </p:nvSpPr>
        <p:spPr/>
        <p:txBody>
          <a:bodyPr/>
          <a:lstStyle/>
          <a:p>
            <a:r>
              <a:rPr lang="en-US" dirty="0">
                <a:ea typeface="Verdana"/>
              </a:rPr>
              <a:t>Statistical Analysis</a:t>
            </a:r>
            <a:endParaRPr lang="en-US" dirty="0"/>
          </a:p>
        </p:txBody>
      </p:sp>
      <p:sp>
        <p:nvSpPr>
          <p:cNvPr id="3" name="Content Placeholder 2">
            <a:extLst>
              <a:ext uri="{FF2B5EF4-FFF2-40B4-BE49-F238E27FC236}">
                <a16:creationId xmlns:a16="http://schemas.microsoft.com/office/drawing/2014/main" id="{2E1E4CD7-F2A1-4D12-AA54-A50754A4B4F7}"/>
              </a:ext>
            </a:extLst>
          </p:cNvPr>
          <p:cNvSpPr>
            <a:spLocks noGrp="1"/>
          </p:cNvSpPr>
          <p:nvPr>
            <p:ph idx="1"/>
          </p:nvPr>
        </p:nvSpPr>
        <p:spPr>
          <a:xfrm>
            <a:off x="629193" y="1162593"/>
            <a:ext cx="11246431" cy="5996349"/>
          </a:xfrm>
        </p:spPr>
        <p:txBody>
          <a:bodyPr vert="horz" lIns="91440" tIns="45720" rIns="91440" bIns="45720" rtlCol="0" anchor="t">
            <a:normAutofit/>
          </a:bodyPr>
          <a:lstStyle/>
          <a:p>
            <a:r>
              <a:rPr lang="en-US" sz="2300" b="1" dirty="0">
                <a:latin typeface="Calibri" panose="020F0502020204030204" pitchFamily="34" charset="0"/>
                <a:ea typeface="Verdana"/>
                <a:cs typeface="Calibri" panose="020F0502020204030204" pitchFamily="34" charset="0"/>
              </a:rPr>
              <a:t>Aim: Compare the temporal trends between the two study blocks </a:t>
            </a:r>
          </a:p>
          <a:p>
            <a:r>
              <a:rPr lang="en-US" sz="2300" dirty="0">
                <a:latin typeface="Calibri" panose="020F0502020204030204" pitchFamily="34" charset="0"/>
                <a:ea typeface="Verdana"/>
                <a:cs typeface="Calibri" panose="020F0502020204030204" pitchFamily="34" charset="0"/>
              </a:rPr>
              <a:t>Fitted a linear mixed model with smoothing splines over time</a:t>
            </a:r>
          </a:p>
          <a:p>
            <a:r>
              <a:rPr lang="en-US" sz="2300" dirty="0">
                <a:latin typeface="Calibri" panose="020F0502020204030204" pitchFamily="34" charset="0"/>
                <a:ea typeface="Verdana"/>
                <a:cs typeface="Calibri" panose="020F0502020204030204" pitchFamily="34" charset="0"/>
              </a:rPr>
              <a:t>Fixed: Block + Time + </a:t>
            </a:r>
            <a:r>
              <a:rPr lang="en-US" sz="2300" dirty="0" err="1">
                <a:latin typeface="Calibri" panose="020F0502020204030204" pitchFamily="34" charset="0"/>
                <a:ea typeface="Verdana"/>
                <a:cs typeface="Calibri" panose="020F0502020204030204" pitchFamily="34" charset="0"/>
              </a:rPr>
              <a:t>Block.Time</a:t>
            </a:r>
            <a:endParaRPr lang="en-US" sz="2300" dirty="0">
              <a:latin typeface="Calibri" panose="020F0502020204030204" pitchFamily="34" charset="0"/>
              <a:ea typeface="Verdana"/>
              <a:cs typeface="Calibri" panose="020F0502020204030204" pitchFamily="34" charset="0"/>
            </a:endParaRPr>
          </a:p>
          <a:p>
            <a:r>
              <a:rPr lang="en-US" sz="2300" dirty="0">
                <a:latin typeface="Calibri" panose="020F0502020204030204" pitchFamily="34" charset="0"/>
                <a:ea typeface="Verdana"/>
                <a:cs typeface="Calibri" panose="020F0502020204030204" pitchFamily="34" charset="0"/>
              </a:rPr>
              <a:t>Random: Month + Transect + </a:t>
            </a:r>
            <a:r>
              <a:rPr lang="en-US" sz="2300" dirty="0" err="1">
                <a:latin typeface="Calibri" panose="020F0502020204030204" pitchFamily="34" charset="0"/>
                <a:ea typeface="Verdana"/>
                <a:cs typeface="Calibri" panose="020F0502020204030204" pitchFamily="34" charset="0"/>
              </a:rPr>
              <a:t>Transect.Time</a:t>
            </a:r>
            <a:r>
              <a:rPr lang="en-US" sz="2300" dirty="0">
                <a:latin typeface="Calibri" panose="020F0502020204030204" pitchFamily="34" charset="0"/>
                <a:ea typeface="Verdana"/>
                <a:cs typeface="Calibri" panose="020F0502020204030204" pitchFamily="34" charset="0"/>
              </a:rPr>
              <a:t> + Trap + </a:t>
            </a:r>
            <a:r>
              <a:rPr lang="en-US" sz="2300" dirty="0" err="1">
                <a:latin typeface="Calibri" panose="020F0502020204030204" pitchFamily="34" charset="0"/>
                <a:ea typeface="Verdana"/>
                <a:cs typeface="Calibri" panose="020F0502020204030204" pitchFamily="34" charset="0"/>
              </a:rPr>
              <a:t>Trap.Time</a:t>
            </a:r>
            <a:r>
              <a:rPr lang="en-US" sz="2300" dirty="0">
                <a:latin typeface="Calibri" panose="020F0502020204030204" pitchFamily="34" charset="0"/>
                <a:ea typeface="Verdana"/>
                <a:cs typeface="Calibri" panose="020F0502020204030204" pitchFamily="34" charset="0"/>
              </a:rPr>
              <a:t> </a:t>
            </a:r>
          </a:p>
          <a:p>
            <a:pPr marL="0" indent="0">
              <a:buNone/>
            </a:pPr>
            <a:r>
              <a:rPr lang="en-US" sz="2300" dirty="0">
                <a:latin typeface="Calibri" panose="020F0502020204030204" pitchFamily="34" charset="0"/>
                <a:ea typeface="Verdana"/>
                <a:cs typeface="Calibri" panose="020F0502020204030204" pitchFamily="34" charset="0"/>
              </a:rPr>
              <a:t>  </a:t>
            </a:r>
          </a:p>
          <a:p>
            <a:pPr marL="0" indent="0">
              <a:buNone/>
            </a:pPr>
            <a:r>
              <a:rPr lang="en-US" sz="400" dirty="0">
                <a:latin typeface="Calibri" panose="020F0502020204030204" pitchFamily="34" charset="0"/>
                <a:ea typeface="Verdana"/>
                <a:cs typeface="Calibri" panose="020F0502020204030204" pitchFamily="34" charset="0"/>
              </a:rPr>
              <a:t>	      </a:t>
            </a:r>
          </a:p>
          <a:p>
            <a:pPr marL="0" indent="0">
              <a:buNone/>
            </a:pPr>
            <a:r>
              <a:rPr lang="en-US" sz="2300" dirty="0">
                <a:latin typeface="Calibri" panose="020F0502020204030204" pitchFamily="34" charset="0"/>
                <a:ea typeface="Verdana"/>
                <a:cs typeface="Calibri" panose="020F0502020204030204" pitchFamily="34" charset="0"/>
              </a:rPr>
              <a:t>                   Spline(Time) + Block. Spline(Time) + Transect. Spline(Time) + Trap. Spline(Time)</a:t>
            </a:r>
          </a:p>
          <a:p>
            <a:pPr marL="0" indent="0">
              <a:buNone/>
            </a:pPr>
            <a:endParaRPr lang="en-US" sz="2300" dirty="0">
              <a:latin typeface="Calibri" panose="020F0502020204030204" pitchFamily="34" charset="0"/>
              <a:ea typeface="Verdana"/>
              <a:cs typeface="Calibri" panose="020F0502020204030204" pitchFamily="34" charset="0"/>
            </a:endParaRPr>
          </a:p>
          <a:p>
            <a:pPr marL="0" indent="0">
              <a:buNone/>
            </a:pPr>
            <a:r>
              <a:rPr lang="en-US" sz="2300" dirty="0">
                <a:latin typeface="Calibri" panose="020F0502020204030204" pitchFamily="34" charset="0"/>
                <a:ea typeface="Verdana"/>
                <a:cs typeface="Calibri" panose="020F0502020204030204" pitchFamily="34" charset="0"/>
              </a:rPr>
              <a:t>i.e., Trends over Time </a:t>
            </a:r>
          </a:p>
          <a:p>
            <a:pPr marL="0" indent="0">
              <a:buNone/>
            </a:pPr>
            <a:br>
              <a:rPr lang="en-US" sz="1100" dirty="0"/>
            </a:br>
            <a:br>
              <a:rPr lang="en-US" sz="1600" dirty="0"/>
            </a:br>
            <a:endParaRPr lang="en-US" sz="2400" dirty="0">
              <a:latin typeface="Calibri" panose="020F0502020204030204" pitchFamily="34" charset="0"/>
              <a:ea typeface="Verdana"/>
              <a:cs typeface="Calibri" panose="020F0502020204030204" pitchFamily="34" charset="0"/>
            </a:endParaRPr>
          </a:p>
        </p:txBody>
      </p:sp>
      <p:pic>
        <p:nvPicPr>
          <p:cNvPr id="4" name="Picture 3" descr="image_blog">
            <a:extLst>
              <a:ext uri="{FF2B5EF4-FFF2-40B4-BE49-F238E27FC236}">
                <a16:creationId xmlns:a16="http://schemas.microsoft.com/office/drawing/2014/main" id="{57C54879-7C6B-6AF9-AB7E-504CC8D851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39" t="17153" r="58499" b="66830"/>
          <a:stretch/>
        </p:blipFill>
        <p:spPr bwMode="auto">
          <a:xfrm>
            <a:off x="8292609" y="6019656"/>
            <a:ext cx="3157801" cy="824212"/>
          </a:xfrm>
          <a:prstGeom prst="rect">
            <a:avLst/>
          </a:prstGeom>
          <a:noFill/>
          <a:extLst>
            <a:ext uri="{909E8E84-426E-40DD-AFC4-6F175D3DCCD1}">
              <a14:hiddenFill xmlns:a14="http://schemas.microsoft.com/office/drawing/2010/main">
                <a:solidFill>
                  <a:srgbClr val="FFFFFF"/>
                </a:solidFill>
              </a14:hiddenFill>
            </a:ext>
          </a:extLst>
        </p:spPr>
      </p:pic>
      <p:sp>
        <p:nvSpPr>
          <p:cNvPr id="5" name="Right Brace 4">
            <a:extLst>
              <a:ext uri="{FF2B5EF4-FFF2-40B4-BE49-F238E27FC236}">
                <a16:creationId xmlns:a16="http://schemas.microsoft.com/office/drawing/2014/main" id="{24403F33-7349-A547-33C0-E3199308F045}"/>
              </a:ext>
            </a:extLst>
          </p:cNvPr>
          <p:cNvSpPr/>
          <p:nvPr/>
        </p:nvSpPr>
        <p:spPr>
          <a:xfrm rot="5400000">
            <a:off x="7018420" y="2679542"/>
            <a:ext cx="283580" cy="1122743"/>
          </a:xfrm>
          <a:prstGeom prst="rightBrace">
            <a:avLst/>
          </a:prstGeom>
          <a:noFill/>
          <a:ln w="28575">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NZ"/>
          </a:p>
        </p:txBody>
      </p:sp>
      <p:sp>
        <p:nvSpPr>
          <p:cNvPr id="6" name="Rectangle 5">
            <a:extLst>
              <a:ext uri="{FF2B5EF4-FFF2-40B4-BE49-F238E27FC236}">
                <a16:creationId xmlns:a16="http://schemas.microsoft.com/office/drawing/2014/main" id="{0B4F4A59-C113-A9FF-D0E2-EC9CE66A383D}"/>
              </a:ext>
            </a:extLst>
          </p:cNvPr>
          <p:cNvSpPr/>
          <p:nvPr/>
        </p:nvSpPr>
        <p:spPr>
          <a:xfrm>
            <a:off x="6399174" y="3475297"/>
            <a:ext cx="1522071" cy="2796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NZ" dirty="0">
                <a:solidFill>
                  <a:srgbClr val="0000FF"/>
                </a:solidFill>
              </a:rPr>
              <a:t>Correlated</a:t>
            </a:r>
            <a:endParaRPr lang="en-NZ" dirty="0"/>
          </a:p>
        </p:txBody>
      </p:sp>
      <p:pic>
        <p:nvPicPr>
          <p:cNvPr id="9222" name="Picture 6" descr="Soil Bugs - An illustrated guide to New ...">
            <a:extLst>
              <a:ext uri="{FF2B5EF4-FFF2-40B4-BE49-F238E27FC236}">
                <a16:creationId xmlns:a16="http://schemas.microsoft.com/office/drawing/2014/main" id="{648C7D29-17B8-8BCA-AB20-3436C0DF63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9045" y="106186"/>
            <a:ext cx="2084268" cy="13869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8">
            <a:extLst>
              <a:ext uri="{FF2B5EF4-FFF2-40B4-BE49-F238E27FC236}">
                <a16:creationId xmlns:a16="http://schemas.microsoft.com/office/drawing/2014/main" id="{5A1BA1BA-6FE5-C0AE-8AA5-7303B1CF4A9A}"/>
              </a:ext>
            </a:extLst>
          </p:cNvPr>
          <p:cNvGraphicFramePr>
            <a:graphicFrameLocks noGrp="1"/>
          </p:cNvGraphicFramePr>
          <p:nvPr>
            <p:extLst>
              <p:ext uri="{D42A27DB-BD31-4B8C-83A1-F6EECF244321}">
                <p14:modId xmlns:p14="http://schemas.microsoft.com/office/powerpoint/2010/main" val="1708286802"/>
              </p:ext>
            </p:extLst>
          </p:nvPr>
        </p:nvGraphicFramePr>
        <p:xfrm>
          <a:off x="3904653" y="4598127"/>
          <a:ext cx="7438660" cy="2103120"/>
        </p:xfrm>
        <a:graphic>
          <a:graphicData uri="http://schemas.openxmlformats.org/drawingml/2006/table">
            <a:tbl>
              <a:tblPr>
                <a:tableStyleId>{35758FB7-9AC5-4552-8A53-C91805E547FA}</a:tableStyleId>
              </a:tblPr>
              <a:tblGrid>
                <a:gridCol w="1859665">
                  <a:extLst>
                    <a:ext uri="{9D8B030D-6E8A-4147-A177-3AD203B41FA5}">
                      <a16:colId xmlns:a16="http://schemas.microsoft.com/office/drawing/2014/main" val="1904238609"/>
                    </a:ext>
                  </a:extLst>
                </a:gridCol>
                <a:gridCol w="1859665">
                  <a:extLst>
                    <a:ext uri="{9D8B030D-6E8A-4147-A177-3AD203B41FA5}">
                      <a16:colId xmlns:a16="http://schemas.microsoft.com/office/drawing/2014/main" val="3692235270"/>
                    </a:ext>
                  </a:extLst>
                </a:gridCol>
                <a:gridCol w="1859665">
                  <a:extLst>
                    <a:ext uri="{9D8B030D-6E8A-4147-A177-3AD203B41FA5}">
                      <a16:colId xmlns:a16="http://schemas.microsoft.com/office/drawing/2014/main" val="3938362471"/>
                    </a:ext>
                  </a:extLst>
                </a:gridCol>
                <a:gridCol w="1859665">
                  <a:extLst>
                    <a:ext uri="{9D8B030D-6E8A-4147-A177-3AD203B41FA5}">
                      <a16:colId xmlns:a16="http://schemas.microsoft.com/office/drawing/2014/main" val="1149126393"/>
                    </a:ext>
                  </a:extLst>
                </a:gridCol>
              </a:tblGrid>
              <a:tr h="252000">
                <a:tc>
                  <a:txBody>
                    <a:bodyPr/>
                    <a:lstStyle/>
                    <a:p>
                      <a:pPr algn="l" fontAlgn="b"/>
                      <a:endParaRPr lang="en-NZ" sz="23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b">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NZ" sz="2300" b="1" u="none" strike="noStrike" dirty="0">
                          <a:effectLst/>
                          <a:latin typeface="Calibri" panose="020F0502020204030204" pitchFamily="34" charset="0"/>
                          <a:cs typeface="Calibri" panose="020F0502020204030204" pitchFamily="34" charset="0"/>
                        </a:rPr>
                        <a:t>Constant</a:t>
                      </a:r>
                      <a:endParaRPr lang="en-NZ" sz="2300" b="1"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ct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NZ" sz="2300" b="1" u="none" strike="noStrike" dirty="0">
                          <a:effectLst/>
                          <a:latin typeface="Calibri" panose="020F0502020204030204" pitchFamily="34" charset="0"/>
                          <a:cs typeface="Calibri" panose="020F0502020204030204" pitchFamily="34" charset="0"/>
                        </a:rPr>
                        <a:t>Linear</a:t>
                      </a:r>
                      <a:endParaRPr lang="en-NZ" sz="2300" b="1"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ct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en-NZ" sz="2300" b="1" u="none" strike="noStrike" dirty="0">
                          <a:effectLst/>
                          <a:latin typeface="Calibri" panose="020F0502020204030204" pitchFamily="34" charset="0"/>
                          <a:cs typeface="Calibri" panose="020F0502020204030204" pitchFamily="34" charset="0"/>
                        </a:rPr>
                        <a:t>Spline</a:t>
                      </a:r>
                      <a:endParaRPr lang="en-NZ" sz="2300" b="1"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ctr">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55889203"/>
                  </a:ext>
                </a:extLst>
              </a:tr>
              <a:tr h="252000">
                <a:tc>
                  <a:txBody>
                    <a:bodyPr/>
                    <a:lstStyle/>
                    <a:p>
                      <a:pPr algn="ctr" fontAlgn="b"/>
                      <a:r>
                        <a:rPr lang="en-NZ" sz="2300" b="1" i="0" u="none" strike="noStrike" dirty="0">
                          <a:solidFill>
                            <a:srgbClr val="000000"/>
                          </a:solidFill>
                          <a:effectLst/>
                          <a:latin typeface="Calibri" panose="020F0502020204030204" pitchFamily="34" charset="0"/>
                          <a:cs typeface="Calibri" panose="020F0502020204030204" pitchFamily="34" charset="0"/>
                        </a:rPr>
                        <a:t>Overall</a:t>
                      </a:r>
                    </a:p>
                  </a:txBody>
                  <a:tcPr marL="0" marR="0" marT="0" marB="0" anchor="b">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NZ" sz="2300" u="none" strike="noStrike" dirty="0">
                          <a:effectLst/>
                          <a:latin typeface="Calibri" panose="020F0502020204030204" pitchFamily="34" charset="0"/>
                          <a:cs typeface="Calibri" panose="020F0502020204030204" pitchFamily="34" charset="0"/>
                        </a:rPr>
                        <a:t>Fixed</a:t>
                      </a:r>
                      <a:endParaRPr lang="en-NZ" sz="23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b">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NZ" sz="2300" u="none" strike="noStrike" dirty="0">
                          <a:effectLst/>
                          <a:latin typeface="Calibri" panose="020F0502020204030204" pitchFamily="34" charset="0"/>
                          <a:cs typeface="Calibri" panose="020F0502020204030204" pitchFamily="34" charset="0"/>
                        </a:rPr>
                        <a:t>Fixed</a:t>
                      </a:r>
                      <a:endParaRPr lang="en-NZ" sz="23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b">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NZ" sz="2300" u="none" strike="noStrike" dirty="0">
                          <a:effectLst/>
                          <a:latin typeface="Calibri" panose="020F0502020204030204" pitchFamily="34" charset="0"/>
                          <a:cs typeface="Calibri" panose="020F0502020204030204" pitchFamily="34" charset="0"/>
                        </a:rPr>
                        <a:t>Random</a:t>
                      </a:r>
                      <a:endParaRPr lang="en-NZ" sz="23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b">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6910383"/>
                  </a:ext>
                </a:extLst>
              </a:tr>
              <a:tr h="252000">
                <a:tc>
                  <a:txBody>
                    <a:bodyPr/>
                    <a:lstStyle/>
                    <a:p>
                      <a:pPr algn="ctr" fontAlgn="b"/>
                      <a:r>
                        <a:rPr lang="en-NZ" sz="2300" b="1" u="none" strike="noStrike" dirty="0">
                          <a:effectLst/>
                          <a:latin typeface="Calibri" panose="020F0502020204030204" pitchFamily="34" charset="0"/>
                          <a:cs typeface="Calibri" panose="020F0502020204030204" pitchFamily="34" charset="0"/>
                        </a:rPr>
                        <a:t>Block</a:t>
                      </a:r>
                      <a:endParaRPr lang="en-NZ" sz="2300" b="1"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b">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NZ" sz="2300" u="none" strike="noStrike">
                          <a:effectLst/>
                          <a:latin typeface="Calibri" panose="020F0502020204030204" pitchFamily="34" charset="0"/>
                          <a:cs typeface="Calibri" panose="020F0502020204030204" pitchFamily="34" charset="0"/>
                        </a:rPr>
                        <a:t>Fixed</a:t>
                      </a:r>
                      <a:endParaRPr lang="en-NZ" sz="23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NZ" sz="2300" u="none" strike="noStrike" dirty="0">
                          <a:effectLst/>
                          <a:latin typeface="Calibri" panose="020F0502020204030204" pitchFamily="34" charset="0"/>
                          <a:cs typeface="Calibri" panose="020F0502020204030204" pitchFamily="34" charset="0"/>
                        </a:rPr>
                        <a:t>Fixed</a:t>
                      </a:r>
                      <a:endParaRPr lang="en-NZ" sz="23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b">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NZ" sz="2300" u="none" strike="noStrike" dirty="0">
                          <a:effectLst/>
                          <a:latin typeface="Calibri" panose="020F0502020204030204" pitchFamily="34" charset="0"/>
                          <a:cs typeface="Calibri" panose="020F0502020204030204" pitchFamily="34" charset="0"/>
                        </a:rPr>
                        <a:t>Random</a:t>
                      </a:r>
                      <a:endParaRPr lang="en-NZ" sz="23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b">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68649547"/>
                  </a:ext>
                </a:extLst>
              </a:tr>
              <a:tr h="252000">
                <a:tc>
                  <a:txBody>
                    <a:bodyPr/>
                    <a:lstStyle/>
                    <a:p>
                      <a:pPr algn="ctr" fontAlgn="b"/>
                      <a:r>
                        <a:rPr lang="en-NZ" sz="2300" b="1" u="none" strike="noStrike" dirty="0">
                          <a:effectLst/>
                          <a:latin typeface="Calibri" panose="020F0502020204030204" pitchFamily="34" charset="0"/>
                          <a:cs typeface="Calibri" panose="020F0502020204030204" pitchFamily="34" charset="0"/>
                        </a:rPr>
                        <a:t>Transect</a:t>
                      </a:r>
                      <a:endParaRPr lang="en-NZ" sz="2300" b="1"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b">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NZ" sz="2300" u="none" strike="noStrike" dirty="0">
                          <a:effectLst/>
                          <a:latin typeface="Calibri" panose="020F0502020204030204" pitchFamily="34" charset="0"/>
                          <a:cs typeface="Calibri" panose="020F0502020204030204" pitchFamily="34" charset="0"/>
                        </a:rPr>
                        <a:t>Random</a:t>
                      </a:r>
                      <a:endParaRPr lang="en-NZ" sz="23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b">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NZ" sz="2300" u="none" strike="noStrike" dirty="0">
                          <a:effectLst/>
                          <a:latin typeface="Calibri" panose="020F0502020204030204" pitchFamily="34" charset="0"/>
                          <a:cs typeface="Calibri" panose="020F0502020204030204" pitchFamily="34" charset="0"/>
                        </a:rPr>
                        <a:t>Random</a:t>
                      </a:r>
                      <a:endParaRPr lang="en-NZ" sz="23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b">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NZ" sz="2300" u="none" strike="noStrike" dirty="0">
                          <a:effectLst/>
                          <a:latin typeface="Calibri" panose="020F0502020204030204" pitchFamily="34" charset="0"/>
                          <a:cs typeface="Calibri" panose="020F0502020204030204" pitchFamily="34" charset="0"/>
                        </a:rPr>
                        <a:t>Random</a:t>
                      </a:r>
                      <a:endParaRPr lang="en-NZ" sz="23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b">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63451075"/>
                  </a:ext>
                </a:extLst>
              </a:tr>
              <a:tr h="252000">
                <a:tc>
                  <a:txBody>
                    <a:bodyPr/>
                    <a:lstStyle/>
                    <a:p>
                      <a:pPr algn="ctr" fontAlgn="b"/>
                      <a:r>
                        <a:rPr lang="en-NZ" sz="2300" b="1" i="0" u="none" strike="noStrike" dirty="0">
                          <a:solidFill>
                            <a:srgbClr val="000000"/>
                          </a:solidFill>
                          <a:effectLst/>
                          <a:latin typeface="Calibri" panose="020F0502020204030204" pitchFamily="34" charset="0"/>
                          <a:cs typeface="Calibri" panose="020F0502020204030204" pitchFamily="34" charset="0"/>
                        </a:rPr>
                        <a:t>Trap</a:t>
                      </a:r>
                    </a:p>
                  </a:txBody>
                  <a:tcPr marL="0" marR="0" marT="0" marB="0" anchor="b">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NZ" sz="2300" u="none" strike="noStrike">
                          <a:effectLst/>
                          <a:latin typeface="Calibri" panose="020F0502020204030204" pitchFamily="34" charset="0"/>
                          <a:cs typeface="Calibri" panose="020F0502020204030204" pitchFamily="34" charset="0"/>
                        </a:rPr>
                        <a:t>Random</a:t>
                      </a:r>
                      <a:endParaRPr lang="en-NZ" sz="23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NZ" sz="2300" u="none" strike="noStrike" dirty="0">
                          <a:effectLst/>
                          <a:latin typeface="Calibri" panose="020F0502020204030204" pitchFamily="34" charset="0"/>
                          <a:cs typeface="Calibri" panose="020F0502020204030204" pitchFamily="34" charset="0"/>
                        </a:rPr>
                        <a:t>Random</a:t>
                      </a:r>
                      <a:endParaRPr lang="en-NZ" sz="23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b">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NZ" sz="2300" u="none" strike="noStrike" dirty="0">
                          <a:effectLst/>
                          <a:latin typeface="Calibri" panose="020F0502020204030204" pitchFamily="34" charset="0"/>
                          <a:cs typeface="Calibri" panose="020F0502020204030204" pitchFamily="34" charset="0"/>
                        </a:rPr>
                        <a:t>Random</a:t>
                      </a:r>
                      <a:endParaRPr lang="en-NZ" sz="23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b">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26912337"/>
                  </a:ext>
                </a:extLst>
              </a:tr>
              <a:tr h="252000">
                <a:tc>
                  <a:txBody>
                    <a:bodyPr/>
                    <a:lstStyle/>
                    <a:p>
                      <a:pPr algn="ctr" fontAlgn="b"/>
                      <a:r>
                        <a:rPr lang="en-NZ" sz="2300" b="1" u="none" strike="noStrike" dirty="0">
                          <a:effectLst/>
                          <a:latin typeface="Calibri" panose="020F0502020204030204" pitchFamily="34" charset="0"/>
                          <a:cs typeface="Calibri" panose="020F0502020204030204" pitchFamily="34" charset="0"/>
                        </a:rPr>
                        <a:t>Month</a:t>
                      </a:r>
                      <a:endParaRPr lang="en-NZ" sz="2300" b="1"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b">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NZ" sz="2300" u="none" strike="noStrike">
                          <a:effectLst/>
                          <a:latin typeface="Calibri" panose="020F0502020204030204" pitchFamily="34" charset="0"/>
                          <a:cs typeface="Calibri" panose="020F0502020204030204" pitchFamily="34" charset="0"/>
                        </a:rPr>
                        <a:t>Random</a:t>
                      </a:r>
                      <a:endParaRPr lang="en-NZ" sz="2300" b="0" i="0" u="none" strike="noStrike">
                        <a:solidFill>
                          <a:srgbClr val="000000"/>
                        </a:solidFill>
                        <a:effectLst/>
                        <a:latin typeface="Calibri" panose="020F0502020204030204" pitchFamily="34" charset="0"/>
                        <a:cs typeface="Calibri" panose="020F0502020204030204" pitchFamily="34" charset="0"/>
                      </a:endParaRPr>
                    </a:p>
                  </a:txBody>
                  <a:tcPr marL="0" marR="0" marT="0" marB="0" anchor="b">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NZ" sz="23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b">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b"/>
                      <a:endParaRPr lang="en-NZ" sz="2300" b="0" i="0" u="none" strike="noStrike" dirty="0">
                        <a:solidFill>
                          <a:srgbClr val="000000"/>
                        </a:solidFill>
                        <a:effectLst/>
                        <a:latin typeface="Calibri" panose="020F0502020204030204" pitchFamily="34" charset="0"/>
                        <a:cs typeface="Calibri" panose="020F0502020204030204" pitchFamily="34" charset="0"/>
                      </a:endParaRPr>
                    </a:p>
                  </a:txBody>
                  <a:tcPr marL="0" marR="0" marT="0" marB="0" anchor="b">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9860616"/>
                  </a:ext>
                </a:extLst>
              </a:tr>
            </a:tbl>
          </a:graphicData>
        </a:graphic>
      </p:graphicFrame>
    </p:spTree>
    <p:extLst>
      <p:ext uri="{BB962C8B-B14F-4D97-AF65-F5344CB8AC3E}">
        <p14:creationId xmlns:p14="http://schemas.microsoft.com/office/powerpoint/2010/main" val="3810422304"/>
      </p:ext>
    </p:extLst>
  </p:cSld>
  <p:clrMapOvr>
    <a:masterClrMapping/>
  </p:clrMapOvr>
</p:sld>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Verdana"/>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4819</TotalTime>
  <Words>2625</Words>
  <Application>Microsoft Office PowerPoint</Application>
  <PresentationFormat>Widescreen</PresentationFormat>
  <Paragraphs>285</Paragraphs>
  <Slides>15</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Calibri</vt:lpstr>
      <vt:lpstr>Times New Roman</vt:lpstr>
      <vt:lpstr>Verdana</vt:lpstr>
      <vt:lpstr>Wingdings</vt:lpstr>
      <vt:lpstr>Default Design</vt:lpstr>
      <vt:lpstr>Do Mice Matter? The Impact of Mice on a New Zealand Ecosanctuary  </vt:lpstr>
      <vt:lpstr>Fenced Ecosanctuaries</vt:lpstr>
      <vt:lpstr>Sanctuary Mountain Maungatautari</vt:lpstr>
      <vt:lpstr>The Mouse Problem</vt:lpstr>
      <vt:lpstr>The Study</vt:lpstr>
      <vt:lpstr>Mouse Eradication Protocol</vt:lpstr>
      <vt:lpstr>Data Collected</vt:lpstr>
      <vt:lpstr>Sampling Ground-dwelling Invertebrates</vt:lpstr>
      <vt:lpstr>Statistical Analysis</vt:lpstr>
      <vt:lpstr>83% Confidence Intervals</vt:lpstr>
      <vt:lpstr>The Results</vt:lpstr>
      <vt:lpstr>The Implications</vt:lpstr>
      <vt:lpstr>What About Replication?</vt:lpstr>
      <vt:lpstr>Mouse Control at Maungatautari</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Developments in</dc:title>
  <dc:creator>Vanessa Cave</dc:creator>
  <cp:lastModifiedBy>Vanessa Cave</cp:lastModifiedBy>
  <cp:revision>154</cp:revision>
  <cp:lastPrinted>2025-11-19T22:58:49Z</cp:lastPrinted>
  <dcterms:created xsi:type="dcterms:W3CDTF">2022-11-13T21:33:56Z</dcterms:created>
  <dcterms:modified xsi:type="dcterms:W3CDTF">2025-11-19T23:05:09Z</dcterms:modified>
</cp:coreProperties>
</file>